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Bricolage Grotesque" panose="020B0604020202020204" charset="0"/>
      <p:regular r:id="rId20"/>
      <p:bold r:id="rId21"/>
    </p:embeddedFont>
    <p:embeddedFont>
      <p:font typeface="Bricolage Grotesque Light" panose="020B0604020202020204" charset="0"/>
      <p:regular r:id="rId22"/>
      <p:bold r:id="rId23"/>
    </p:embeddedFont>
    <p:embeddedFont>
      <p:font typeface="Inter" panose="020B0604020202020204" charset="0"/>
      <p:regular r:id="rId24"/>
      <p:bold r:id="rId25"/>
      <p:italic r:id="rId26"/>
      <p:boldItalic r:id="rId27"/>
    </p:embeddedFont>
    <p:embeddedFont>
      <p:font typeface="Play" panose="020B0604020202020204" charset="0"/>
      <p:regular r:id="rId28"/>
      <p:bold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idozkXOJBLkmmDvnhSloMza+Zp/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6" d="100"/>
          <a:sy n="46" d="100"/>
        </p:scale>
        <p:origin x="38" y="6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106" name="Google Shape;10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0" name="Google Shape;28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3" name="Google Shape;32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 name="Google Shape;14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9"/>
        <p:cNvGrpSpPr/>
        <p:nvPr/>
      </p:nvGrpSpPr>
      <p:grpSpPr>
        <a:xfrm>
          <a:off x="0" y="0"/>
          <a:ext cx="0" cy="0"/>
          <a:chOff x="0" y="0"/>
          <a:chExt cx="0" cy="0"/>
        </a:xfrm>
      </p:grpSpPr>
      <p:sp>
        <p:nvSpPr>
          <p:cNvPr id="70" name="Google Shape;70;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28"/>
          <p:cNvSpPr>
            <a:spLocks noGrp="1"/>
          </p:cNvSpPr>
          <p:nvPr>
            <p:ph type="pic" idx="2"/>
          </p:nvPr>
        </p:nvSpPr>
        <p:spPr>
          <a:xfrm>
            <a:off x="5183188" y="987427"/>
            <a:ext cx="6172200" cy="4873625"/>
          </a:xfrm>
          <a:prstGeom prst="rect">
            <a:avLst/>
          </a:prstGeom>
          <a:noFill/>
          <a:ln>
            <a:noFill/>
          </a:ln>
        </p:spPr>
      </p:sp>
      <p:sp>
        <p:nvSpPr>
          <p:cNvPr id="72" name="Google Shape;72;p2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3" name="Google Shape;73;p2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2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p29"/>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2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2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2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Google Shape;83;p30"/>
          <p:cNvSpPr txBox="1">
            <a:spLocks noGrp="1"/>
          </p:cNvSpPr>
          <p:nvPr>
            <p:ph type="title"/>
          </p:nvPr>
        </p:nvSpPr>
        <p:spPr>
          <a:xfrm rot="5400000">
            <a:off x="7133432"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30"/>
          <p:cNvSpPr txBox="1">
            <a:spLocks noGrp="1"/>
          </p:cNvSpPr>
          <p:nvPr>
            <p:ph type="body" idx="1"/>
          </p:nvPr>
        </p:nvSpPr>
        <p:spPr>
          <a:xfrm rot="5400000">
            <a:off x="1799432"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lide 2 master">
  <p:cSld name="Slide 2 master">
    <p:bg>
      <p:bgPr>
        <a:solidFill>
          <a:srgbClr val="000000"/>
        </a:solidFill>
        <a:effectLst/>
      </p:bgPr>
    </p:bg>
    <p:spTree>
      <p:nvGrpSpPr>
        <p:cNvPr id="1" name="Shape 88"/>
        <p:cNvGrpSpPr/>
        <p:nvPr/>
      </p:nvGrpSpPr>
      <p:grpSpPr>
        <a:xfrm>
          <a:off x="0" y="0"/>
          <a:ext cx="0" cy="0"/>
          <a:chOff x="0" y="0"/>
          <a:chExt cx="0" cy="0"/>
        </a:xfrm>
      </p:grpSpPr>
      <p:sp>
        <p:nvSpPr>
          <p:cNvPr id="89" name="Google Shape;89;p31"/>
          <p:cNvSpPr/>
          <p:nvPr/>
        </p:nvSpPr>
        <p:spPr>
          <a:xfrm>
            <a:off x="0" y="0"/>
            <a:ext cx="12192000" cy="6858000"/>
          </a:xfrm>
          <a:prstGeom prst="rect">
            <a:avLst/>
          </a:pr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1"/>
          <p:cNvSpPr/>
          <p:nvPr/>
        </p:nvSpPr>
        <p:spPr>
          <a:xfrm>
            <a:off x="0" y="0"/>
            <a:ext cx="12192000" cy="6858000"/>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1" name="Google Shape;91;p31" descr="preencoded.png">
            <a:hlinkClick r:id="rId2"/>
          </p:cNvPr>
          <p:cNvPicPr preferRelativeResize="0"/>
          <p:nvPr/>
        </p:nvPicPr>
        <p:blipFill rotWithShape="1">
          <a:blip r:embed="rId3">
            <a:alphaModFix/>
          </a:blip>
          <a:srcRect/>
          <a:stretch/>
        </p:blipFill>
        <p:spPr>
          <a:xfrm>
            <a:off x="10699347" y="6457950"/>
            <a:ext cx="1435504" cy="3429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lide 4 master">
  <p:cSld name="Slide 4 master">
    <p:bg>
      <p:bgPr>
        <a:solidFill>
          <a:srgbClr val="000000"/>
        </a:solidFill>
        <a:effectLst/>
      </p:bgPr>
    </p:bg>
    <p:spTree>
      <p:nvGrpSpPr>
        <p:cNvPr id="1" name="Shape 92"/>
        <p:cNvGrpSpPr/>
        <p:nvPr/>
      </p:nvGrpSpPr>
      <p:grpSpPr>
        <a:xfrm>
          <a:off x="0" y="0"/>
          <a:ext cx="0" cy="0"/>
          <a:chOff x="0" y="0"/>
          <a:chExt cx="0" cy="0"/>
        </a:xfrm>
      </p:grpSpPr>
      <p:sp>
        <p:nvSpPr>
          <p:cNvPr id="93" name="Google Shape;93;p32"/>
          <p:cNvSpPr/>
          <p:nvPr/>
        </p:nvSpPr>
        <p:spPr>
          <a:xfrm>
            <a:off x="0" y="0"/>
            <a:ext cx="12192000" cy="6858000"/>
          </a:xfrm>
          <a:prstGeom prst="rect">
            <a:avLst/>
          </a:pr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2"/>
          <p:cNvSpPr/>
          <p:nvPr/>
        </p:nvSpPr>
        <p:spPr>
          <a:xfrm>
            <a:off x="0" y="0"/>
            <a:ext cx="12192000" cy="6858000"/>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5" name="Google Shape;95;p32" descr="preencoded.png">
            <a:hlinkClick r:id="rId2"/>
          </p:cNvPr>
          <p:cNvPicPr preferRelativeResize="0"/>
          <p:nvPr/>
        </p:nvPicPr>
        <p:blipFill rotWithShape="1">
          <a:blip r:embed="rId3">
            <a:alphaModFix/>
          </a:blip>
          <a:srcRect/>
          <a:stretch/>
        </p:blipFill>
        <p:spPr>
          <a:xfrm>
            <a:off x="10699347" y="6457950"/>
            <a:ext cx="1435504" cy="3429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lide 5 master">
  <p:cSld name="Slide 5 master">
    <p:bg>
      <p:bgPr>
        <a:solidFill>
          <a:srgbClr val="000000"/>
        </a:solidFill>
        <a:effectLst/>
      </p:bgPr>
    </p:bg>
    <p:spTree>
      <p:nvGrpSpPr>
        <p:cNvPr id="1" name="Shape 96"/>
        <p:cNvGrpSpPr/>
        <p:nvPr/>
      </p:nvGrpSpPr>
      <p:grpSpPr>
        <a:xfrm>
          <a:off x="0" y="0"/>
          <a:ext cx="0" cy="0"/>
          <a:chOff x="0" y="0"/>
          <a:chExt cx="0" cy="0"/>
        </a:xfrm>
      </p:grpSpPr>
      <p:sp>
        <p:nvSpPr>
          <p:cNvPr id="97" name="Google Shape;97;p33"/>
          <p:cNvSpPr/>
          <p:nvPr/>
        </p:nvSpPr>
        <p:spPr>
          <a:xfrm>
            <a:off x="0" y="0"/>
            <a:ext cx="12192000" cy="6858000"/>
          </a:xfrm>
          <a:prstGeom prst="rect">
            <a:avLst/>
          </a:pr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3"/>
          <p:cNvSpPr/>
          <p:nvPr/>
        </p:nvSpPr>
        <p:spPr>
          <a:xfrm>
            <a:off x="0" y="0"/>
            <a:ext cx="12192000" cy="6858000"/>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9" name="Google Shape;99;p33" descr="preencoded.png">
            <a:hlinkClick r:id="rId2"/>
          </p:cNvPr>
          <p:cNvPicPr preferRelativeResize="0"/>
          <p:nvPr/>
        </p:nvPicPr>
        <p:blipFill rotWithShape="1">
          <a:blip r:embed="rId3">
            <a:alphaModFix/>
          </a:blip>
          <a:srcRect/>
          <a:stretch/>
        </p:blipFill>
        <p:spPr>
          <a:xfrm>
            <a:off x="10699347" y="6457950"/>
            <a:ext cx="1435504" cy="3429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lide 6 master">
  <p:cSld name="Slide 6 master">
    <p:bg>
      <p:bgPr>
        <a:solidFill>
          <a:srgbClr val="000000"/>
        </a:solidFill>
        <a:effectLst/>
      </p:bgPr>
    </p:bg>
    <p:spTree>
      <p:nvGrpSpPr>
        <p:cNvPr id="1" name="Shape 100"/>
        <p:cNvGrpSpPr/>
        <p:nvPr/>
      </p:nvGrpSpPr>
      <p:grpSpPr>
        <a:xfrm>
          <a:off x="0" y="0"/>
          <a:ext cx="0" cy="0"/>
          <a:chOff x="0" y="0"/>
          <a:chExt cx="0" cy="0"/>
        </a:xfrm>
      </p:grpSpPr>
      <p:sp>
        <p:nvSpPr>
          <p:cNvPr id="101" name="Google Shape;101;p34"/>
          <p:cNvSpPr/>
          <p:nvPr/>
        </p:nvSpPr>
        <p:spPr>
          <a:xfrm>
            <a:off x="0" y="0"/>
            <a:ext cx="12192000" cy="6858000"/>
          </a:xfrm>
          <a:prstGeom prst="rect">
            <a:avLst/>
          </a:pr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4"/>
          <p:cNvSpPr/>
          <p:nvPr/>
        </p:nvSpPr>
        <p:spPr>
          <a:xfrm>
            <a:off x="0" y="0"/>
            <a:ext cx="12192000" cy="6858000"/>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3" name="Google Shape;103;p34" descr="preencoded.png">
            <a:hlinkClick r:id="rId2"/>
          </p:cNvPr>
          <p:cNvPicPr preferRelativeResize="0"/>
          <p:nvPr/>
        </p:nvPicPr>
        <p:blipFill rotWithShape="1">
          <a:blip r:embed="rId3">
            <a:alphaModFix/>
          </a:blip>
          <a:srcRect/>
          <a:stretch/>
        </p:blipFill>
        <p:spPr>
          <a:xfrm>
            <a:off x="10699347" y="6457950"/>
            <a:ext cx="1435504" cy="342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7 master">
  <p:cSld name="Slide 7 master">
    <p:bg>
      <p:bgPr>
        <a:solidFill>
          <a:srgbClr val="000000"/>
        </a:solidFill>
        <a:effectLst/>
      </p:bgPr>
    </p:bg>
    <p:spTree>
      <p:nvGrpSpPr>
        <p:cNvPr id="1" name="Shape 19"/>
        <p:cNvGrpSpPr/>
        <p:nvPr/>
      </p:nvGrpSpPr>
      <p:grpSpPr>
        <a:xfrm>
          <a:off x="0" y="0"/>
          <a:ext cx="0" cy="0"/>
          <a:chOff x="0" y="0"/>
          <a:chExt cx="0" cy="0"/>
        </a:xfrm>
      </p:grpSpPr>
      <p:sp>
        <p:nvSpPr>
          <p:cNvPr id="20" name="Google Shape;20;p20"/>
          <p:cNvSpPr/>
          <p:nvPr/>
        </p:nvSpPr>
        <p:spPr>
          <a:xfrm>
            <a:off x="0" y="0"/>
            <a:ext cx="12192000" cy="6858000"/>
          </a:xfrm>
          <a:prstGeom prst="rect">
            <a:avLst/>
          </a:pr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0"/>
          <p:cNvSpPr/>
          <p:nvPr/>
        </p:nvSpPr>
        <p:spPr>
          <a:xfrm>
            <a:off x="0" y="0"/>
            <a:ext cx="12192000" cy="6858000"/>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2" name="Google Shape;22;p20" descr="preencoded.png">
            <a:hlinkClick r:id="rId2"/>
          </p:cNvPr>
          <p:cNvPicPr preferRelativeResize="0"/>
          <p:nvPr/>
        </p:nvPicPr>
        <p:blipFill rotWithShape="1">
          <a:blip r:embed="rId3">
            <a:alphaModFix/>
          </a:blip>
          <a:srcRect/>
          <a:stretch/>
        </p:blipFill>
        <p:spPr>
          <a:xfrm>
            <a:off x="10699347" y="6457950"/>
            <a:ext cx="1435504" cy="3429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3"/>
        <p:cNvGrpSpPr/>
        <p:nvPr/>
      </p:nvGrpSpPr>
      <p:grpSpPr>
        <a:xfrm>
          <a:off x="0" y="0"/>
          <a:ext cx="0" cy="0"/>
          <a:chOff x="0" y="0"/>
          <a:chExt cx="0" cy="0"/>
        </a:xfrm>
      </p:grpSpPr>
      <p:sp>
        <p:nvSpPr>
          <p:cNvPr id="24" name="Google Shape;24;p2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6" name="Google Shape;26;p21"/>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1"/>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1"/>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22"/>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2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
        <p:cNvGrpSpPr/>
        <p:nvPr/>
      </p:nvGrpSpPr>
      <p:grpSpPr>
        <a:xfrm>
          <a:off x="0" y="0"/>
          <a:ext cx="0" cy="0"/>
          <a:chOff x="0" y="0"/>
          <a:chExt cx="0" cy="0"/>
        </a:xfrm>
      </p:grpSpPr>
      <p:sp>
        <p:nvSpPr>
          <p:cNvPr id="36" name="Google Shape;36;p23"/>
          <p:cNvSpPr txBox="1">
            <a:spLocks noGrp="1"/>
          </p:cNvSpPr>
          <p:nvPr>
            <p:ph type="title"/>
          </p:nvPr>
        </p:nvSpPr>
        <p:spPr>
          <a:xfrm>
            <a:off x="831851" y="1709740"/>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23"/>
          <p:cNvSpPr txBox="1">
            <a:spLocks noGrp="1"/>
          </p:cNvSpPr>
          <p:nvPr>
            <p:ph type="body" idx="1"/>
          </p:nvPr>
        </p:nvSpPr>
        <p:spPr>
          <a:xfrm>
            <a:off x="831851" y="4589465"/>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38" name="Google Shape;38;p23"/>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3"/>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23"/>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1"/>
        <p:cNvGrpSpPr/>
        <p:nvPr/>
      </p:nvGrpSpPr>
      <p:grpSpPr>
        <a:xfrm>
          <a:off x="0" y="0"/>
          <a:ext cx="0" cy="0"/>
          <a:chOff x="0" y="0"/>
          <a:chExt cx="0" cy="0"/>
        </a:xfrm>
      </p:grpSpPr>
      <p:sp>
        <p:nvSpPr>
          <p:cNvPr id="42" name="Google Shape;42;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2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8"/>
        <p:cNvGrpSpPr/>
        <p:nvPr/>
      </p:nvGrpSpPr>
      <p:grpSpPr>
        <a:xfrm>
          <a:off x="0" y="0"/>
          <a:ext cx="0" cy="0"/>
          <a:chOff x="0" y="0"/>
          <a:chExt cx="0" cy="0"/>
        </a:xfrm>
      </p:grpSpPr>
      <p:sp>
        <p:nvSpPr>
          <p:cNvPr id="49" name="Google Shape;49;p25"/>
          <p:cNvSpPr txBox="1">
            <a:spLocks noGrp="1"/>
          </p:cNvSpPr>
          <p:nvPr>
            <p:ph type="title"/>
          </p:nvPr>
        </p:nvSpPr>
        <p:spPr>
          <a:xfrm>
            <a:off x="839788"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5"/>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25"/>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5"/>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3" name="Google Shape;53;p25"/>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25"/>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25"/>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5"/>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sp>
        <p:nvSpPr>
          <p:cNvPr id="58" name="Google Shape;58;p26"/>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26"/>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6"/>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6"/>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27"/>
          <p:cNvSpPr txBox="1">
            <a:spLocks noGrp="1"/>
          </p:cNvSpPr>
          <p:nvPr>
            <p:ph type="body" idx="1"/>
          </p:nvPr>
        </p:nvSpPr>
        <p:spPr>
          <a:xfrm>
            <a:off x="5183188" y="987427"/>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5" name="Google Shape;65;p2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27"/>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7"/>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2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
          <p:cNvSpPr/>
          <p:nvPr/>
        </p:nvSpPr>
        <p:spPr>
          <a:xfrm>
            <a:off x="-14358" y="14870"/>
            <a:ext cx="12192000"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09" name="Google Shape;109;p1"/>
          <p:cNvSpPr/>
          <p:nvPr/>
        </p:nvSpPr>
        <p:spPr>
          <a:xfrm>
            <a:off x="0" y="-2416150"/>
            <a:ext cx="12192000" cy="9163495"/>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grpSp>
        <p:nvGrpSpPr>
          <p:cNvPr id="110" name="Google Shape;110;p1"/>
          <p:cNvGrpSpPr/>
          <p:nvPr/>
        </p:nvGrpSpPr>
        <p:grpSpPr>
          <a:xfrm>
            <a:off x="573937" y="1740730"/>
            <a:ext cx="5894774" cy="1181298"/>
            <a:chOff x="0" y="-47625"/>
            <a:chExt cx="1381663" cy="240312"/>
          </a:xfrm>
        </p:grpSpPr>
        <p:sp>
          <p:nvSpPr>
            <p:cNvPr id="111" name="Google Shape;111;p1"/>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2" name="Google Shape;112;p1"/>
            <p:cNvSpPr txBox="1"/>
            <p:nvPr/>
          </p:nvSpPr>
          <p:spPr>
            <a:xfrm>
              <a:off x="0" y="-47625"/>
              <a:ext cx="1381663" cy="240312"/>
            </a:xfrm>
            <a:prstGeom prst="rect">
              <a:avLst/>
            </a:prstGeom>
            <a:noFill/>
            <a:ln>
              <a:noFill/>
            </a:ln>
          </p:spPr>
          <p:txBody>
            <a:bodyPr spcFirstLastPara="1" wrap="square" lIns="33850" tIns="33850" rIns="33850" bIns="33850" anchor="t" anchorCtr="0">
              <a:noAutofit/>
            </a:bodyPr>
            <a:lstStyle/>
            <a:p>
              <a:pPr marL="0" marR="0" lvl="0" indent="0" algn="ctr" rtl="0">
                <a:lnSpc>
                  <a:spcPct val="149944"/>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grpSp>
      <p:sp>
        <p:nvSpPr>
          <p:cNvPr id="113" name="Google Shape;113;p1"/>
          <p:cNvSpPr/>
          <p:nvPr/>
        </p:nvSpPr>
        <p:spPr>
          <a:xfrm>
            <a:off x="685800" y="685800"/>
            <a:ext cx="2347577" cy="938833"/>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4" name="Google Shape;114;p1"/>
          <p:cNvSpPr/>
          <p:nvPr/>
        </p:nvSpPr>
        <p:spPr>
          <a:xfrm>
            <a:off x="6468711" y="-2249261"/>
            <a:ext cx="3552395" cy="5504491"/>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388"/>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5" name="Google Shape;115;p1"/>
          <p:cNvSpPr/>
          <p:nvPr/>
        </p:nvSpPr>
        <p:spPr>
          <a:xfrm rot="-5400000">
            <a:off x="9643724" y="2051182"/>
            <a:ext cx="1958626" cy="2755641"/>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78"/>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6" name="Google Shape;116;p1"/>
          <p:cNvSpPr/>
          <p:nvPr/>
        </p:nvSpPr>
        <p:spPr>
          <a:xfrm>
            <a:off x="8825582" y="296397"/>
            <a:ext cx="3433219" cy="1085979"/>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2"/>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7" name="Google Shape;117;p1"/>
          <p:cNvSpPr/>
          <p:nvPr/>
        </p:nvSpPr>
        <p:spPr>
          <a:xfrm>
            <a:off x="5235083" y="5629280"/>
            <a:ext cx="2581749" cy="57602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8" name="Google Shape;118;p1"/>
          <p:cNvSpPr/>
          <p:nvPr/>
        </p:nvSpPr>
        <p:spPr>
          <a:xfrm>
            <a:off x="8378696" y="6130258"/>
            <a:ext cx="3423944" cy="497189"/>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0"/>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9" name="Google Shape;119;p1"/>
          <p:cNvSpPr txBox="1"/>
          <p:nvPr/>
        </p:nvSpPr>
        <p:spPr>
          <a:xfrm>
            <a:off x="685800" y="4352257"/>
            <a:ext cx="6435300" cy="424800"/>
          </a:xfrm>
          <a:prstGeom prst="rect">
            <a:avLst/>
          </a:prstGeom>
          <a:noFill/>
          <a:ln>
            <a:noFill/>
          </a:ln>
        </p:spPr>
        <p:txBody>
          <a:bodyPr spcFirstLastPara="1" wrap="square" lIns="0" tIns="0" rIns="0" bIns="0" anchor="t" anchorCtr="0">
            <a:spAutoFit/>
          </a:bodyPr>
          <a:lstStyle/>
          <a:p>
            <a:pPr marL="0" marR="0" lvl="0" indent="0" algn="l" rtl="0">
              <a:lnSpc>
                <a:spcPct val="130031"/>
              </a:lnSpc>
              <a:spcBef>
                <a:spcPts val="0"/>
              </a:spcBef>
              <a:spcAft>
                <a:spcPts val="0"/>
              </a:spcAft>
              <a:buNone/>
            </a:pPr>
            <a:r>
              <a:rPr lang="en-US" sz="1200" b="0" i="0" u="none" strike="noStrike" cap="none" dirty="0">
                <a:solidFill>
                  <a:srgbClr val="2A2828"/>
                </a:solidFill>
                <a:latin typeface="Arial"/>
                <a:ea typeface="Arial"/>
                <a:cs typeface="Arial"/>
                <a:sym typeface="Arial"/>
              </a:rPr>
              <a:t>Teacher &amp; school leaders training to promote </a:t>
            </a:r>
            <a:r>
              <a:rPr lang="en-US" sz="1200" b="0" i="0" u="none" strike="noStrike" cap="none" dirty="0">
                <a:solidFill>
                  <a:srgbClr val="0C4DA2"/>
                </a:solidFill>
                <a:latin typeface="Arial"/>
                <a:ea typeface="Arial"/>
                <a:cs typeface="Arial"/>
                <a:sym typeface="Arial"/>
              </a:rPr>
              <a:t>D</a:t>
            </a:r>
            <a:r>
              <a:rPr lang="en-US" sz="1200" b="0" i="0" u="none" strike="noStrike" cap="none" dirty="0">
                <a:solidFill>
                  <a:srgbClr val="2A2828"/>
                </a:solidFill>
                <a:latin typeface="Arial"/>
                <a:ea typeface="Arial"/>
                <a:cs typeface="Arial"/>
                <a:sym typeface="Arial"/>
              </a:rPr>
              <a:t>igital </a:t>
            </a:r>
            <a:r>
              <a:rPr lang="en-US" sz="1200" b="0" i="0" u="none" strike="noStrike" cap="none" dirty="0" err="1">
                <a:solidFill>
                  <a:srgbClr val="2A2828"/>
                </a:solidFill>
                <a:latin typeface="Arial"/>
                <a:ea typeface="Arial"/>
                <a:cs typeface="Arial"/>
                <a:sym typeface="Arial"/>
              </a:rPr>
              <a:t>lite</a:t>
            </a:r>
            <a:r>
              <a:rPr lang="en-US" sz="1200" b="0" i="0" u="none" strike="noStrike" cap="none" dirty="0" err="1">
                <a:solidFill>
                  <a:srgbClr val="0C4DA2"/>
                </a:solidFill>
                <a:latin typeface="Arial"/>
                <a:ea typeface="Arial"/>
                <a:cs typeface="Arial"/>
                <a:sym typeface="Arial"/>
              </a:rPr>
              <a:t>R</a:t>
            </a:r>
            <a:r>
              <a:rPr lang="en-US" sz="1200" b="0" i="0" u="none" strike="noStrike" cap="none" dirty="0" err="1">
                <a:solidFill>
                  <a:srgbClr val="2A2828"/>
                </a:solidFill>
                <a:latin typeface="Arial"/>
                <a:ea typeface="Arial"/>
                <a:cs typeface="Arial"/>
                <a:sym typeface="Arial"/>
              </a:rPr>
              <a:t>acy</a:t>
            </a:r>
            <a:r>
              <a:rPr lang="en-US" sz="1200" b="0" i="0" u="none" strike="noStrike" cap="none" dirty="0">
                <a:solidFill>
                  <a:srgbClr val="2A2828"/>
                </a:solidFill>
                <a:latin typeface="Arial"/>
                <a:ea typeface="Arial"/>
                <a:cs typeface="Arial"/>
                <a:sym typeface="Arial"/>
              </a:rPr>
              <a:t> and combat the spread of </a:t>
            </a:r>
            <a:r>
              <a:rPr lang="en-US" sz="1200" b="0" i="0" u="none" strike="noStrike" cap="none" dirty="0" err="1">
                <a:solidFill>
                  <a:srgbClr val="2A2828"/>
                </a:solidFill>
                <a:latin typeface="Arial"/>
                <a:ea typeface="Arial"/>
                <a:cs typeface="Arial"/>
                <a:sym typeface="Arial"/>
              </a:rPr>
              <a:t>disinf</a:t>
            </a:r>
            <a:r>
              <a:rPr lang="en-US" sz="1200" b="0" i="0" u="none" strike="noStrike" cap="none" dirty="0" err="1">
                <a:solidFill>
                  <a:srgbClr val="0C4DA2"/>
                </a:solidFill>
                <a:latin typeface="Arial"/>
                <a:ea typeface="Arial"/>
                <a:cs typeface="Arial"/>
                <a:sym typeface="Arial"/>
              </a:rPr>
              <a:t>O</a:t>
            </a:r>
            <a:r>
              <a:rPr lang="en-US" sz="1200" b="0" i="0" u="none" strike="noStrike" cap="none" dirty="0" err="1">
                <a:solidFill>
                  <a:srgbClr val="2A2828"/>
                </a:solidFill>
                <a:latin typeface="Arial"/>
                <a:ea typeface="Arial"/>
                <a:cs typeface="Arial"/>
                <a:sym typeface="Arial"/>
              </a:rPr>
              <a:t>rmation</a:t>
            </a:r>
            <a:r>
              <a:rPr lang="en-US" sz="1200" b="0" i="0" u="none" strike="noStrike" cap="none" dirty="0">
                <a:solidFill>
                  <a:srgbClr val="2A2828"/>
                </a:solidFill>
                <a:latin typeface="Arial"/>
                <a:ea typeface="Arial"/>
                <a:cs typeface="Arial"/>
                <a:sym typeface="Arial"/>
              </a:rPr>
              <a:t> among </a:t>
            </a:r>
            <a:r>
              <a:rPr lang="en-US" sz="1200" b="0" i="0" u="none" strike="noStrike" cap="none" dirty="0" err="1">
                <a:solidFill>
                  <a:srgbClr val="2A2828"/>
                </a:solidFill>
                <a:latin typeface="Arial"/>
                <a:ea typeface="Arial"/>
                <a:cs typeface="Arial"/>
                <a:sym typeface="Arial"/>
              </a:rPr>
              <a:t>vul</a:t>
            </a:r>
            <a:r>
              <a:rPr lang="en-US" sz="1200" b="0" i="0" u="none" strike="noStrike" cap="none" dirty="0" err="1">
                <a:solidFill>
                  <a:srgbClr val="0C4DA2"/>
                </a:solidFill>
                <a:latin typeface="Arial"/>
                <a:ea typeface="Arial"/>
                <a:cs typeface="Arial"/>
                <a:sym typeface="Arial"/>
              </a:rPr>
              <a:t>N</a:t>
            </a:r>
            <a:r>
              <a:rPr lang="en-US" sz="1200" b="0" i="0" u="none" strike="noStrike" cap="none" dirty="0" err="1">
                <a:solidFill>
                  <a:srgbClr val="2A2828"/>
                </a:solidFill>
                <a:latin typeface="Arial"/>
                <a:ea typeface="Arial"/>
                <a:cs typeface="Arial"/>
                <a:sym typeface="Arial"/>
              </a:rPr>
              <a:t>erable</a:t>
            </a:r>
            <a:r>
              <a:rPr lang="en-US" sz="1200" b="0" i="0" u="none" strike="noStrike" cap="none" dirty="0">
                <a:solidFill>
                  <a:srgbClr val="2A2828"/>
                </a:solidFill>
                <a:latin typeface="Arial"/>
                <a:ea typeface="Arial"/>
                <a:cs typeface="Arial"/>
                <a:sym typeface="Arial"/>
              </a:rPr>
              <a:t> groups of </a:t>
            </a:r>
            <a:r>
              <a:rPr lang="en-US" sz="1200" b="0" i="0" u="none" strike="noStrike" cap="none" dirty="0" err="1">
                <a:solidFill>
                  <a:srgbClr val="2A2828"/>
                </a:solidFill>
                <a:latin typeface="Arial"/>
                <a:ea typeface="Arial"/>
                <a:cs typeface="Arial"/>
                <a:sym typeface="Arial"/>
              </a:rPr>
              <a:t>adol</a:t>
            </a:r>
            <a:r>
              <a:rPr lang="en-US" sz="1200" b="0" i="0" u="none" strike="noStrike" cap="none" dirty="0" err="1">
                <a:solidFill>
                  <a:srgbClr val="0C4DA2"/>
                </a:solidFill>
                <a:latin typeface="Arial"/>
                <a:ea typeface="Arial"/>
                <a:cs typeface="Arial"/>
                <a:sym typeface="Arial"/>
              </a:rPr>
              <a:t>E</a:t>
            </a:r>
            <a:r>
              <a:rPr lang="en-US" sz="1200" b="0" i="0" u="none" strike="noStrike" cap="none" dirty="0" err="1">
                <a:solidFill>
                  <a:srgbClr val="2A2828"/>
                </a:solidFill>
                <a:latin typeface="Arial"/>
                <a:ea typeface="Arial"/>
                <a:cs typeface="Arial"/>
                <a:sym typeface="Arial"/>
              </a:rPr>
              <a:t>scents</a:t>
            </a:r>
            <a:r>
              <a:rPr lang="en-US" sz="1200" b="0" i="0" u="none" strike="noStrike" cap="none" dirty="0">
                <a:solidFill>
                  <a:srgbClr val="2A2828"/>
                </a:solidFill>
                <a:latin typeface="Arial"/>
                <a:ea typeface="Arial"/>
                <a:cs typeface="Arial"/>
                <a:sym typeface="Arial"/>
              </a:rPr>
              <a:t> </a:t>
            </a:r>
            <a:endParaRPr sz="1200" b="0" i="0" u="none" strike="noStrike" cap="none" dirty="0">
              <a:solidFill>
                <a:srgbClr val="000000"/>
              </a:solidFill>
              <a:latin typeface="Arial"/>
              <a:ea typeface="Arial"/>
              <a:cs typeface="Arial"/>
              <a:sym typeface="Arial"/>
            </a:endParaRPr>
          </a:p>
        </p:txBody>
      </p:sp>
      <p:sp>
        <p:nvSpPr>
          <p:cNvPr id="120" name="Google Shape;120;p1"/>
          <p:cNvSpPr txBox="1"/>
          <p:nvPr/>
        </p:nvSpPr>
        <p:spPr>
          <a:xfrm>
            <a:off x="685800" y="3909816"/>
            <a:ext cx="5923417" cy="40626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None/>
            </a:pPr>
            <a:r>
              <a:rPr lang="en-US" sz="2400" b="1" i="0" u="none" strike="noStrike" cap="none">
                <a:solidFill>
                  <a:srgbClr val="0C4DA2"/>
                </a:solidFill>
                <a:latin typeface="Bricolage Grotesque"/>
                <a:ea typeface="Bricolage Grotesque"/>
                <a:cs typeface="Bricolage Grotesque"/>
                <a:sym typeface="Bricolage Grotesque"/>
              </a:rPr>
              <a:t>DRONE </a:t>
            </a:r>
            <a:r>
              <a:rPr lang="en-US" sz="2400" b="1" i="0" u="none" strike="noStrike" cap="none">
                <a:solidFill>
                  <a:srgbClr val="012B1B"/>
                </a:solidFill>
                <a:latin typeface="Bricolage Grotesque"/>
                <a:ea typeface="Bricolage Grotesque"/>
                <a:cs typeface="Bricolage Grotesque"/>
                <a:sym typeface="Bricolage Grotesque"/>
              </a:rPr>
              <a:t>PROJECT</a:t>
            </a:r>
            <a:endParaRPr sz="333" b="0" i="0" u="none" strike="noStrike" cap="none">
              <a:solidFill>
                <a:srgbClr val="000000"/>
              </a:solidFill>
              <a:latin typeface="Arial"/>
              <a:ea typeface="Arial"/>
              <a:cs typeface="Arial"/>
              <a:sym typeface="Arial"/>
            </a:endParaRPr>
          </a:p>
        </p:txBody>
      </p:sp>
      <p:pic>
        <p:nvPicPr>
          <p:cNvPr id="121" name="Google Shape;121;p1" descr="A logo with blue lines on it&#10;&#10;AI-generated content may be incorrect."/>
          <p:cNvPicPr preferRelativeResize="0"/>
          <p:nvPr/>
        </p:nvPicPr>
        <p:blipFill rotWithShape="1">
          <a:blip r:embed="rId10">
            <a:alphaModFix/>
          </a:blip>
          <a:srcRect/>
          <a:stretch/>
        </p:blipFill>
        <p:spPr>
          <a:xfrm>
            <a:off x="509515" y="5059165"/>
            <a:ext cx="1586997" cy="1235927"/>
          </a:xfrm>
          <a:prstGeom prst="rect">
            <a:avLst/>
          </a:prstGeom>
          <a:noFill/>
          <a:ln>
            <a:noFill/>
          </a:ln>
        </p:spPr>
      </p:pic>
      <p:sp>
        <p:nvSpPr>
          <p:cNvPr id="122" name="Google Shape;122;p1"/>
          <p:cNvSpPr/>
          <p:nvPr/>
        </p:nvSpPr>
        <p:spPr>
          <a:xfrm>
            <a:off x="685800" y="2165598"/>
            <a:ext cx="6297017" cy="1181299"/>
          </a:xfrm>
          <a:prstGeom prst="rect">
            <a:avLst/>
          </a:prstGeom>
          <a:noFill/>
          <a:ln>
            <a:noFill/>
          </a:ln>
        </p:spPr>
        <p:txBody>
          <a:bodyPr spcFirstLastPara="1" wrap="square" lIns="0" tIns="0" rIns="0" bIns="0" anchor="t" anchorCtr="0">
            <a:noAutofit/>
          </a:bodyPr>
          <a:lstStyle/>
          <a:p>
            <a:pPr marL="0" marR="0" lvl="0" indent="0" algn="l" rtl="0">
              <a:lnSpc>
                <a:spcPct val="124723"/>
              </a:lnSpc>
              <a:spcBef>
                <a:spcPts val="0"/>
              </a:spcBef>
              <a:spcAft>
                <a:spcPts val="0"/>
              </a:spcAft>
              <a:buNone/>
            </a:pPr>
            <a:r>
              <a:rPr lang="el-GR" sz="3709" b="0" i="0" u="none" strike="noStrike" cap="none" dirty="0">
                <a:solidFill>
                  <a:schemeClr val="lt1"/>
                </a:solidFill>
                <a:latin typeface="Arial"/>
                <a:ea typeface="Arial"/>
                <a:cs typeface="Arial"/>
                <a:sym typeface="Arial"/>
              </a:rPr>
              <a:t>Ανάπτυξη Ανθεκτικότητας</a:t>
            </a:r>
            <a:endParaRPr sz="3709" b="0" i="0" u="none" strike="noStrike" cap="none" dirty="0">
              <a:solidFill>
                <a:schemeClr val="lt1"/>
              </a:solidFill>
              <a:latin typeface="Arial"/>
              <a:ea typeface="Arial"/>
              <a:cs typeface="Arial"/>
              <a:sym typeface="Arial"/>
            </a:endParaRPr>
          </a:p>
        </p:txBody>
      </p:sp>
      <p:grpSp>
        <p:nvGrpSpPr>
          <p:cNvPr id="123" name="Google Shape;123;p1"/>
          <p:cNvGrpSpPr/>
          <p:nvPr/>
        </p:nvGrpSpPr>
        <p:grpSpPr>
          <a:xfrm>
            <a:off x="621336" y="2949962"/>
            <a:ext cx="6607771" cy="557617"/>
            <a:chOff x="1140013" y="6354600"/>
            <a:chExt cx="9911656" cy="836426"/>
          </a:xfrm>
        </p:grpSpPr>
        <p:grpSp>
          <p:nvGrpSpPr>
            <p:cNvPr id="124" name="Google Shape;124;p1"/>
            <p:cNvGrpSpPr/>
            <p:nvPr/>
          </p:nvGrpSpPr>
          <p:grpSpPr>
            <a:xfrm>
              <a:off x="1140013" y="6354600"/>
              <a:ext cx="6518059" cy="836426"/>
              <a:chOff x="0" y="-47625"/>
              <a:chExt cx="1063358" cy="232991"/>
            </a:xfrm>
          </p:grpSpPr>
          <p:sp>
            <p:nvSpPr>
              <p:cNvPr id="125" name="Google Shape;125;p1"/>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26" name="Google Shape;126;p1"/>
              <p:cNvSpPr txBox="1"/>
              <p:nvPr/>
            </p:nvSpPr>
            <p:spPr>
              <a:xfrm>
                <a:off x="0" y="-47625"/>
                <a:ext cx="1063358" cy="232991"/>
              </a:xfrm>
              <a:prstGeom prst="rect">
                <a:avLst/>
              </a:prstGeom>
              <a:noFill/>
              <a:ln>
                <a:noFill/>
              </a:ln>
            </p:spPr>
            <p:txBody>
              <a:bodyPr spcFirstLastPara="1" wrap="square" lIns="33850" tIns="33850" rIns="33850" bIns="33850" anchor="t" anchorCtr="0">
                <a:noAutofit/>
              </a:bodyPr>
              <a:lstStyle/>
              <a:p>
                <a:pPr marL="0" marR="0" lvl="0" indent="0" algn="ctr" rtl="0">
                  <a:lnSpc>
                    <a:spcPct val="149944"/>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grpSp>
        <p:sp>
          <p:nvSpPr>
            <p:cNvPr id="127" name="Google Shape;127;p1"/>
            <p:cNvSpPr txBox="1"/>
            <p:nvPr/>
          </p:nvSpPr>
          <p:spPr>
            <a:xfrm>
              <a:off x="1398569" y="6550851"/>
              <a:ext cx="9653100" cy="640080"/>
            </a:xfrm>
            <a:prstGeom prst="rect">
              <a:avLst/>
            </a:prstGeom>
            <a:noFill/>
            <a:ln>
              <a:noFill/>
            </a:ln>
          </p:spPr>
          <p:txBody>
            <a:bodyPr spcFirstLastPara="1" wrap="square" lIns="0" tIns="0" rIns="0" bIns="0" anchor="t" anchorCtr="0">
              <a:spAutoFit/>
            </a:bodyPr>
            <a:lstStyle/>
            <a:p>
              <a:pPr marL="0" marR="0" lvl="0" indent="0" algn="l" rtl="0">
                <a:lnSpc>
                  <a:spcPct val="130031"/>
                </a:lnSpc>
                <a:spcBef>
                  <a:spcPts val="0"/>
                </a:spcBef>
                <a:spcAft>
                  <a:spcPts val="0"/>
                </a:spcAft>
                <a:buNone/>
              </a:pPr>
              <a:r>
                <a:rPr lang="el-GR" sz="2133" b="1" dirty="0">
                  <a:solidFill>
                    <a:srgbClr val="0070C0"/>
                  </a:solidFill>
                </a:rPr>
                <a:t>Εκπαιδευτικοί</a:t>
              </a:r>
              <a:endParaRPr sz="2133" b="1" i="0" u="none" strike="noStrike" cap="none" dirty="0">
                <a:solidFill>
                  <a:srgbClr val="0070C0"/>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grpSp>
        <p:nvGrpSpPr>
          <p:cNvPr id="237" name="Google Shape;237;p10"/>
          <p:cNvGrpSpPr/>
          <p:nvPr/>
        </p:nvGrpSpPr>
        <p:grpSpPr>
          <a:xfrm>
            <a:off x="0" y="0"/>
            <a:ext cx="12271248" cy="6858000"/>
            <a:chOff x="0" y="0"/>
            <a:chExt cx="12271248" cy="6858000"/>
          </a:xfrm>
        </p:grpSpPr>
        <p:sp>
          <p:nvSpPr>
            <p:cNvPr id="238" name="Google Shape;238;p10"/>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9" name="Google Shape;239;p10"/>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
        <p:nvSpPr>
          <p:cNvPr id="240" name="Google Shape;240;p10"/>
          <p:cNvSpPr txBox="1"/>
          <p:nvPr/>
        </p:nvSpPr>
        <p:spPr>
          <a:xfrm>
            <a:off x="863545" y="1870961"/>
            <a:ext cx="8944159" cy="44934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200" dirty="0">
                <a:solidFill>
                  <a:schemeClr val="dk1"/>
                </a:solidFill>
                <a:latin typeface="Arial"/>
                <a:ea typeface="Arial"/>
                <a:cs typeface="Arial"/>
                <a:sym typeface="Arial"/>
              </a:rPr>
              <a:t>Οι εκπαιδευτικοί είναι ηγετικές μορφές στη διαχείριση πληροφοριών. </a:t>
            </a:r>
            <a:endParaRPr lang="en-GB" sz="2200" dirty="0">
              <a:solidFill>
                <a:schemeClr val="dk1"/>
              </a:solidFill>
              <a:latin typeface="Arial"/>
              <a:ea typeface="Arial"/>
              <a:cs typeface="Arial"/>
              <a:sym typeface="Arial"/>
            </a:endParaRPr>
          </a:p>
          <a:p>
            <a:pPr marL="0" marR="0" lvl="0" indent="0" algn="l" rtl="0">
              <a:spcBef>
                <a:spcPts val="0"/>
              </a:spcBef>
              <a:spcAft>
                <a:spcPts val="0"/>
              </a:spcAft>
              <a:buNone/>
            </a:pPr>
            <a:r>
              <a:rPr lang="el-GR" sz="2200" dirty="0">
                <a:solidFill>
                  <a:schemeClr val="dk1"/>
                </a:solidFill>
                <a:latin typeface="Arial"/>
                <a:ea typeface="Arial"/>
                <a:cs typeface="Arial"/>
                <a:sym typeface="Arial"/>
              </a:rPr>
              <a:t>Αποτελούν πρότυπα για το πώς να ερμηνεύουμε γεγονότα, να αξιολογούμε πηγές και να ανταποκρινόμαστε σε ψηφιακό περιεχόμενο.</a:t>
            </a:r>
            <a:endParaRPr lang="en-GB" sz="2200" dirty="0">
              <a:solidFill>
                <a:schemeClr val="dk1"/>
              </a:solidFill>
              <a:latin typeface="Arial"/>
              <a:ea typeface="Arial"/>
              <a:cs typeface="Arial"/>
              <a:sym typeface="Arial"/>
            </a:endParaRPr>
          </a:p>
          <a:p>
            <a:pPr marL="0" marR="0" lvl="0" indent="0" algn="l" rtl="0">
              <a:spcBef>
                <a:spcPts val="0"/>
              </a:spcBef>
              <a:spcAft>
                <a:spcPts val="0"/>
              </a:spcAft>
              <a:buNone/>
            </a:pPr>
            <a:endParaRPr lang="en-GB" sz="2200" dirty="0">
              <a:solidFill>
                <a:schemeClr val="dk1"/>
              </a:solidFill>
            </a:endParaRPr>
          </a:p>
          <a:p>
            <a:pPr marL="0" marR="0" lvl="0" indent="0" algn="l" rtl="0">
              <a:spcBef>
                <a:spcPts val="0"/>
              </a:spcBef>
              <a:spcAft>
                <a:spcPts val="0"/>
              </a:spcAft>
              <a:buNone/>
            </a:pPr>
            <a:r>
              <a:rPr lang="el-GR" sz="2200" dirty="0">
                <a:solidFill>
                  <a:schemeClr val="dk1"/>
                </a:solidFill>
                <a:latin typeface="Arial"/>
                <a:ea typeface="Arial"/>
                <a:cs typeface="Arial"/>
                <a:sym typeface="Arial"/>
              </a:rPr>
              <a:t>Η ανθεκτικότητα υποστηρίζει τους εκπαιδευτικούς μέσω:</a:t>
            </a:r>
            <a:endParaRPr lang="en-GB" sz="2200" dirty="0">
              <a:solidFill>
                <a:schemeClr val="dk1"/>
              </a:solidFill>
              <a:latin typeface="Arial"/>
              <a:ea typeface="Arial"/>
              <a:cs typeface="Arial"/>
              <a:sym typeface="Arial"/>
            </a:endParaRPr>
          </a:p>
          <a:p>
            <a:pPr marL="342900" marR="0" lvl="0" indent="-342900" algn="l" rtl="0">
              <a:spcBef>
                <a:spcPts val="0"/>
              </a:spcBef>
              <a:spcAft>
                <a:spcPts val="0"/>
              </a:spcAft>
              <a:buFont typeface="Arial" panose="020B0604020202020204" pitchFamily="34" charset="0"/>
              <a:buChar char="•"/>
            </a:pPr>
            <a:r>
              <a:rPr lang="el-GR" sz="2200" dirty="0">
                <a:solidFill>
                  <a:schemeClr val="dk1"/>
                </a:solidFill>
                <a:latin typeface="Arial"/>
                <a:ea typeface="Arial"/>
                <a:cs typeface="Arial"/>
                <a:sym typeface="Arial"/>
              </a:rPr>
              <a:t>Μείωσης της συναισθηματικής αντίδρασης σε χειριστικό περιεχόμενο</a:t>
            </a:r>
            <a:endParaRPr lang="en-GB" sz="2200" dirty="0">
              <a:solidFill>
                <a:schemeClr val="dk1"/>
              </a:solidFill>
              <a:latin typeface="Arial"/>
              <a:ea typeface="Arial"/>
              <a:cs typeface="Arial"/>
              <a:sym typeface="Arial"/>
            </a:endParaRPr>
          </a:p>
          <a:p>
            <a:pPr marL="342900" marR="0" lvl="0" indent="-342900" algn="l" rtl="0">
              <a:spcBef>
                <a:spcPts val="0"/>
              </a:spcBef>
              <a:spcAft>
                <a:spcPts val="0"/>
              </a:spcAft>
              <a:buFont typeface="Arial" panose="020B0604020202020204" pitchFamily="34" charset="0"/>
              <a:buChar char="•"/>
            </a:pPr>
            <a:r>
              <a:rPr lang="el-GR" sz="2200" dirty="0">
                <a:solidFill>
                  <a:schemeClr val="dk1"/>
                </a:solidFill>
                <a:latin typeface="Arial"/>
                <a:ea typeface="Arial"/>
                <a:cs typeface="Arial"/>
                <a:sym typeface="Arial"/>
              </a:rPr>
              <a:t>Ενίσχυσης της αυτοπεποίθησης στην πλοήγηση σε σύνθετα ή αμφιλεγόμενα θέματα</a:t>
            </a:r>
            <a:endParaRPr lang="en-GB" sz="2200" dirty="0">
              <a:solidFill>
                <a:schemeClr val="dk1"/>
              </a:solidFill>
              <a:latin typeface="Arial"/>
              <a:ea typeface="Arial"/>
              <a:cs typeface="Arial"/>
              <a:sym typeface="Arial"/>
            </a:endParaRPr>
          </a:p>
          <a:p>
            <a:pPr marL="342900" marR="0" lvl="0" indent="-342900" algn="l" rtl="0">
              <a:spcBef>
                <a:spcPts val="0"/>
              </a:spcBef>
              <a:spcAft>
                <a:spcPts val="0"/>
              </a:spcAft>
              <a:buFont typeface="Arial" panose="020B0604020202020204" pitchFamily="34" charset="0"/>
              <a:buChar char="•"/>
            </a:pPr>
            <a:r>
              <a:rPr lang="el-GR" sz="2200" dirty="0">
                <a:solidFill>
                  <a:schemeClr val="dk1"/>
                </a:solidFill>
                <a:latin typeface="Arial"/>
                <a:ea typeface="Arial"/>
                <a:cs typeface="Arial"/>
                <a:sym typeface="Arial"/>
              </a:rPr>
              <a:t>Διατήρησης της ευημερίας εν μέσω υπερφόρτωσης πληροφοριών</a:t>
            </a:r>
            <a:endParaRPr lang="en-GB" sz="2200" dirty="0">
              <a:solidFill>
                <a:schemeClr val="dk1"/>
              </a:solidFill>
              <a:latin typeface="Arial"/>
              <a:ea typeface="Arial"/>
              <a:cs typeface="Arial"/>
              <a:sym typeface="Arial"/>
            </a:endParaRPr>
          </a:p>
          <a:p>
            <a:pPr marL="342900" marR="0" lvl="0" indent="-342900" algn="l" rtl="0">
              <a:spcBef>
                <a:spcPts val="0"/>
              </a:spcBef>
              <a:spcAft>
                <a:spcPts val="0"/>
              </a:spcAft>
              <a:buFont typeface="Arial" panose="020B0604020202020204" pitchFamily="34" charset="0"/>
              <a:buChar char="•"/>
            </a:pPr>
            <a:r>
              <a:rPr lang="el-GR" sz="2200" dirty="0">
                <a:solidFill>
                  <a:schemeClr val="dk1"/>
                </a:solidFill>
                <a:latin typeface="Arial"/>
                <a:ea typeface="Arial"/>
                <a:cs typeface="Arial"/>
                <a:sym typeface="Arial"/>
              </a:rPr>
              <a:t>Προστασίας της επαγγελματικής κρίσης ακόμη και όταν υπάρχει πίεση από γονείς, μαθητές</a:t>
            </a:r>
            <a:r>
              <a:rPr lang="en-GB" sz="2200" dirty="0">
                <a:solidFill>
                  <a:schemeClr val="dk1"/>
                </a:solidFill>
                <a:latin typeface="Arial"/>
                <a:ea typeface="Arial"/>
                <a:cs typeface="Arial"/>
                <a:sym typeface="Arial"/>
              </a:rPr>
              <a:t>/</a:t>
            </a:r>
            <a:r>
              <a:rPr lang="el-GR" sz="2200" dirty="0">
                <a:solidFill>
                  <a:schemeClr val="dk1"/>
                </a:solidFill>
                <a:latin typeface="Arial"/>
                <a:ea typeface="Arial"/>
                <a:cs typeface="Arial"/>
                <a:sym typeface="Arial"/>
              </a:rPr>
              <a:t>τριες ή διαδικτυακές κοινότητες</a:t>
            </a:r>
            <a:endParaRPr sz="2200" dirty="0"/>
          </a:p>
        </p:txBody>
      </p:sp>
      <p:sp>
        <p:nvSpPr>
          <p:cNvPr id="241" name="Google Shape;241;p10"/>
          <p:cNvSpPr/>
          <p:nvPr/>
        </p:nvSpPr>
        <p:spPr>
          <a:xfrm>
            <a:off x="1054951" y="832055"/>
            <a:ext cx="10546674" cy="956050"/>
          </a:xfrm>
          <a:prstGeom prst="rect">
            <a:avLst/>
          </a:prstGeom>
          <a:noFill/>
          <a:ln>
            <a:noFill/>
          </a:ln>
        </p:spPr>
        <p:txBody>
          <a:bodyPr spcFirstLastPara="1" wrap="square" lIns="0" tIns="0" rIns="0" bIns="0" anchor="t" anchorCtr="0">
            <a:noAutofit/>
          </a:bodyPr>
          <a:lstStyle/>
          <a:p>
            <a:pPr marL="0" marR="0" lvl="0" indent="0" algn="l" rtl="0">
              <a:lnSpc>
                <a:spcPct val="124573"/>
              </a:lnSpc>
              <a:spcBef>
                <a:spcPts val="0"/>
              </a:spcBef>
              <a:spcAft>
                <a:spcPts val="0"/>
              </a:spcAft>
              <a:buNone/>
            </a:pPr>
            <a:r>
              <a:rPr lang="el-GR" sz="3813" b="1" dirty="0">
                <a:solidFill>
                  <a:srgbClr val="0C4DA2"/>
                </a:solidFill>
                <a:latin typeface="Bricolage Grotesque"/>
                <a:ea typeface="Bricolage Grotesque"/>
                <a:cs typeface="Bricolage Grotesque"/>
                <a:sym typeface="Bricolage Grotesque"/>
              </a:rPr>
              <a:t>Γιατί οι Εκπαιδευτικοί Χρειάζονται Ανθεκτικότητα</a:t>
            </a:r>
            <a:endParaRPr sz="3813" dirty="0">
              <a:solidFill>
                <a:schemeClr val="dk1"/>
              </a:solidFill>
              <a:latin typeface="Arial"/>
              <a:ea typeface="Arial"/>
              <a:cs typeface="Arial"/>
              <a:sym typeface="Arial"/>
            </a:endParaRPr>
          </a:p>
        </p:txBody>
      </p:sp>
      <p:pic>
        <p:nvPicPr>
          <p:cNvPr id="242" name="Google Shape;242;p10" descr="preencoded.png"/>
          <p:cNvPicPr preferRelativeResize="0"/>
          <p:nvPr/>
        </p:nvPicPr>
        <p:blipFill rotWithShape="1">
          <a:blip r:embed="rId5">
            <a:alphaModFix/>
          </a:blip>
          <a:srcRect/>
          <a:stretch/>
        </p:blipFill>
        <p:spPr>
          <a:xfrm>
            <a:off x="9980821" y="4566658"/>
            <a:ext cx="2153266" cy="21532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grpSp>
        <p:nvGrpSpPr>
          <p:cNvPr id="247" name="Google Shape;247;p11"/>
          <p:cNvGrpSpPr/>
          <p:nvPr/>
        </p:nvGrpSpPr>
        <p:grpSpPr>
          <a:xfrm>
            <a:off x="-39624" y="0"/>
            <a:ext cx="12271248" cy="6858000"/>
            <a:chOff x="0" y="0"/>
            <a:chExt cx="12271248" cy="6858000"/>
          </a:xfrm>
        </p:grpSpPr>
        <p:sp>
          <p:nvSpPr>
            <p:cNvPr id="248" name="Google Shape;248;p11"/>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9" name="Google Shape;249;p11"/>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
        <p:nvSpPr>
          <p:cNvPr id="250" name="Google Shape;250;p11"/>
          <p:cNvSpPr txBox="1"/>
          <p:nvPr/>
        </p:nvSpPr>
        <p:spPr>
          <a:xfrm>
            <a:off x="968562" y="1807677"/>
            <a:ext cx="11057801" cy="5016718"/>
          </a:xfrm>
          <a:prstGeom prst="rect">
            <a:avLst/>
          </a:prstGeom>
          <a:noFill/>
          <a:ln>
            <a:noFill/>
          </a:ln>
        </p:spPr>
        <p:txBody>
          <a:bodyPr spcFirstLastPara="1" wrap="square" lIns="91425" tIns="45700" rIns="91425" bIns="45700" anchor="t" anchorCtr="0">
            <a:spAutoFit/>
          </a:bodyPr>
          <a:lstStyle/>
          <a:p>
            <a:pPr marL="571500" marR="0" lvl="0" indent="-571500" algn="l" rtl="0">
              <a:spcBef>
                <a:spcPts val="0"/>
              </a:spcBef>
              <a:spcAft>
                <a:spcPts val="0"/>
              </a:spcAft>
              <a:buClr>
                <a:srgbClr val="143C64"/>
              </a:buClr>
              <a:buSzPts val="3600"/>
              <a:buFont typeface="Noto Sans Symbols"/>
              <a:buChar char="✔"/>
            </a:pPr>
            <a:r>
              <a:rPr lang="el-GR" sz="3200" dirty="0">
                <a:solidFill>
                  <a:schemeClr val="dk1"/>
                </a:solidFill>
                <a:latin typeface="Arial"/>
                <a:ea typeface="Arial"/>
                <a:cs typeface="Arial"/>
                <a:sym typeface="Arial"/>
              </a:rPr>
              <a:t>Αναγνωρίζουν τη συναισθηματική χειραγώγηση</a:t>
            </a:r>
          </a:p>
          <a:p>
            <a:pPr marL="571500" marR="0" lvl="0" indent="-571500" algn="l" rtl="0">
              <a:spcBef>
                <a:spcPts val="0"/>
              </a:spcBef>
              <a:spcAft>
                <a:spcPts val="0"/>
              </a:spcAft>
              <a:buClr>
                <a:srgbClr val="143C64"/>
              </a:buClr>
              <a:buSzPts val="3600"/>
              <a:buFont typeface="Noto Sans Symbols"/>
              <a:buChar char="✔"/>
            </a:pPr>
            <a:r>
              <a:rPr lang="el-GR" sz="3200" dirty="0">
                <a:solidFill>
                  <a:schemeClr val="dk1"/>
                </a:solidFill>
                <a:latin typeface="Arial"/>
                <a:ea typeface="Arial"/>
                <a:cs typeface="Arial"/>
                <a:sym typeface="Arial"/>
              </a:rPr>
              <a:t>Ανέχονται την αβεβαιότητα και να θέτουν διευκρινιστικές ερωτήσεις</a:t>
            </a:r>
          </a:p>
          <a:p>
            <a:pPr marL="571500" marR="0" lvl="0" indent="-571500" algn="l" rtl="0">
              <a:spcBef>
                <a:spcPts val="0"/>
              </a:spcBef>
              <a:spcAft>
                <a:spcPts val="0"/>
              </a:spcAft>
              <a:buClr>
                <a:srgbClr val="143C64"/>
              </a:buClr>
              <a:buSzPts val="3600"/>
              <a:buFont typeface="Noto Sans Symbols"/>
              <a:buChar char="✔"/>
            </a:pPr>
            <a:r>
              <a:rPr lang="el-GR" sz="3200" dirty="0">
                <a:solidFill>
                  <a:schemeClr val="dk1"/>
                </a:solidFill>
                <a:latin typeface="Arial"/>
                <a:ea typeface="Arial"/>
                <a:cs typeface="Arial"/>
                <a:sym typeface="Arial"/>
              </a:rPr>
              <a:t>Επιβραδύνουν την παρορμητική κοινοποίηση ή τη βιαστική διαμόρφωση πεποιθήσεων</a:t>
            </a:r>
          </a:p>
          <a:p>
            <a:pPr marL="571500" marR="0" lvl="0" indent="-571500" algn="l" rtl="0">
              <a:spcBef>
                <a:spcPts val="0"/>
              </a:spcBef>
              <a:spcAft>
                <a:spcPts val="0"/>
              </a:spcAft>
              <a:buClr>
                <a:srgbClr val="143C64"/>
              </a:buClr>
              <a:buSzPts val="3600"/>
              <a:buFont typeface="Noto Sans Symbols"/>
              <a:buChar char="✔"/>
            </a:pPr>
            <a:r>
              <a:rPr lang="el-GR" sz="3200" dirty="0">
                <a:solidFill>
                  <a:schemeClr val="dk1"/>
                </a:solidFill>
                <a:latin typeface="Arial"/>
                <a:ea typeface="Arial"/>
                <a:cs typeface="Arial"/>
                <a:sym typeface="Arial"/>
              </a:rPr>
              <a:t>Καλλιεργούν πνευματική ταπεινότητα («Ίσως κάνω λάθος — ας το ελέγξω»)</a:t>
            </a:r>
          </a:p>
          <a:p>
            <a:pPr marL="571500" marR="0" lvl="0" indent="-571500" algn="l" rtl="0">
              <a:spcBef>
                <a:spcPts val="0"/>
              </a:spcBef>
              <a:spcAft>
                <a:spcPts val="0"/>
              </a:spcAft>
              <a:buClr>
                <a:srgbClr val="143C64"/>
              </a:buClr>
              <a:buSzPts val="3600"/>
              <a:buFont typeface="Noto Sans Symbols"/>
              <a:buChar char="✔"/>
            </a:pPr>
            <a:r>
              <a:rPr lang="el-GR" sz="3200" dirty="0">
                <a:solidFill>
                  <a:schemeClr val="dk1"/>
                </a:solidFill>
                <a:latin typeface="Arial"/>
                <a:ea typeface="Arial"/>
                <a:cs typeface="Arial"/>
                <a:sym typeface="Arial"/>
              </a:rPr>
              <a:t>Συμμετέχουν με σεβασμό σε διαφορετικές οπτικές</a:t>
            </a:r>
          </a:p>
          <a:p>
            <a:pPr marL="571500" marR="0" lvl="0" indent="-571500" algn="l" rtl="0">
              <a:spcBef>
                <a:spcPts val="0"/>
              </a:spcBef>
              <a:spcAft>
                <a:spcPts val="0"/>
              </a:spcAft>
              <a:buClr>
                <a:srgbClr val="143C64"/>
              </a:buClr>
              <a:buSzPts val="3600"/>
              <a:buFont typeface="Noto Sans Symbols"/>
              <a:buChar char="✔"/>
            </a:pPr>
            <a:r>
              <a:rPr lang="el-GR" sz="3200" dirty="0">
                <a:solidFill>
                  <a:schemeClr val="dk1"/>
                </a:solidFill>
                <a:latin typeface="Arial"/>
                <a:ea typeface="Arial"/>
                <a:cs typeface="Arial"/>
                <a:sym typeface="Arial"/>
              </a:rPr>
              <a:t>Γίνονται υπεύθυνοι ψηφιακοί πολίτες αντί για παθητικοί καταναλωτές πληροφοριών</a:t>
            </a:r>
            <a:endParaRPr sz="3200" dirty="0"/>
          </a:p>
        </p:txBody>
      </p:sp>
      <p:sp>
        <p:nvSpPr>
          <p:cNvPr id="251" name="Google Shape;251;p11"/>
          <p:cNvSpPr/>
          <p:nvPr/>
        </p:nvSpPr>
        <p:spPr>
          <a:xfrm>
            <a:off x="179322" y="325619"/>
            <a:ext cx="10546674" cy="956050"/>
          </a:xfrm>
          <a:prstGeom prst="rect">
            <a:avLst/>
          </a:prstGeom>
          <a:noFill/>
          <a:ln>
            <a:noFill/>
          </a:ln>
        </p:spPr>
        <p:txBody>
          <a:bodyPr spcFirstLastPara="1" wrap="square" lIns="0" tIns="0" rIns="0" bIns="0" anchor="t" anchorCtr="0">
            <a:noAutofit/>
          </a:bodyPr>
          <a:lstStyle/>
          <a:p>
            <a:pPr marL="0" marR="0" lvl="0" indent="0" algn="l" rtl="0">
              <a:lnSpc>
                <a:spcPct val="118750"/>
              </a:lnSpc>
              <a:spcBef>
                <a:spcPts val="0"/>
              </a:spcBef>
              <a:spcAft>
                <a:spcPts val="0"/>
              </a:spcAft>
              <a:buNone/>
            </a:pPr>
            <a:r>
              <a:rPr lang="el-GR" sz="4000" b="1" dirty="0">
                <a:solidFill>
                  <a:srgbClr val="0C4DA2"/>
                </a:solidFill>
                <a:latin typeface="Bricolage Grotesque"/>
                <a:ea typeface="Bricolage Grotesque"/>
                <a:cs typeface="Bricolage Grotesque"/>
                <a:sym typeface="Bricolage Grotesque"/>
              </a:rPr>
              <a:t>Η ανάπτυξη ανθεκτικότητας στους/στις μαθητές/τριες τους βοηθά να:</a:t>
            </a:r>
            <a:endParaRPr sz="4000" dirty="0">
              <a:solidFill>
                <a:schemeClr val="dk1"/>
              </a:solidFill>
              <a:latin typeface="Arial"/>
              <a:ea typeface="Arial"/>
              <a:cs typeface="Arial"/>
              <a:sym typeface="Arial"/>
            </a:endParaRPr>
          </a:p>
        </p:txBody>
      </p:sp>
      <p:pic>
        <p:nvPicPr>
          <p:cNvPr id="252" name="Google Shape;252;p11"/>
          <p:cNvPicPr preferRelativeResize="0"/>
          <p:nvPr/>
        </p:nvPicPr>
        <p:blipFill rotWithShape="1">
          <a:blip r:embed="rId5">
            <a:alphaModFix/>
          </a:blip>
          <a:srcRect/>
          <a:stretch/>
        </p:blipFill>
        <p:spPr>
          <a:xfrm>
            <a:off x="10725996" y="5666282"/>
            <a:ext cx="1358004" cy="119171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12" descr="preencoded.png"/>
          <p:cNvPicPr preferRelativeResize="0"/>
          <p:nvPr/>
        </p:nvPicPr>
        <p:blipFill rotWithShape="1">
          <a:blip r:embed="rId3">
            <a:alphaModFix/>
          </a:blip>
          <a:srcRect/>
          <a:stretch/>
        </p:blipFill>
        <p:spPr>
          <a:xfrm>
            <a:off x="0" y="0"/>
            <a:ext cx="4572000" cy="6858000"/>
          </a:xfrm>
          <a:prstGeom prst="rect">
            <a:avLst/>
          </a:prstGeom>
          <a:noFill/>
          <a:ln>
            <a:noFill/>
          </a:ln>
        </p:spPr>
      </p:pic>
      <p:sp>
        <p:nvSpPr>
          <p:cNvPr id="259" name="Google Shape;259;p12"/>
          <p:cNvSpPr/>
          <p:nvPr/>
        </p:nvSpPr>
        <p:spPr>
          <a:xfrm>
            <a:off x="5299620" y="189410"/>
            <a:ext cx="3888383" cy="413444"/>
          </a:xfrm>
          <a:prstGeom prst="rect">
            <a:avLst/>
          </a:prstGeom>
          <a:noFill/>
          <a:ln>
            <a:noFill/>
          </a:ln>
        </p:spPr>
        <p:txBody>
          <a:bodyPr spcFirstLastPara="1" wrap="square" lIns="0" tIns="0" rIns="0" bIns="0" anchor="t" anchorCtr="0">
            <a:noAutofit/>
          </a:bodyPr>
          <a:lstStyle/>
          <a:p>
            <a:pPr marL="0" marR="0" lvl="0" indent="0" algn="l" rtl="0">
              <a:lnSpc>
                <a:spcPct val="125822"/>
              </a:lnSpc>
              <a:spcBef>
                <a:spcPts val="0"/>
              </a:spcBef>
              <a:spcAft>
                <a:spcPts val="0"/>
              </a:spcAft>
              <a:buNone/>
            </a:pPr>
            <a:r>
              <a:rPr lang="el-GR" sz="2583" b="1" dirty="0">
                <a:solidFill>
                  <a:srgbClr val="0C4DA2"/>
                </a:solidFill>
                <a:latin typeface="Bricolage Grotesque"/>
                <a:ea typeface="Bricolage Grotesque"/>
                <a:cs typeface="Bricolage Grotesque"/>
                <a:sym typeface="Bricolage Grotesque"/>
              </a:rPr>
              <a:t>Δραστηριότητα 2: Ανάλυση Ψηφιακής Προσωπικότητας</a:t>
            </a:r>
            <a:endParaRPr sz="2583" dirty="0">
              <a:solidFill>
                <a:schemeClr val="dk1"/>
              </a:solidFill>
              <a:latin typeface="Arial"/>
              <a:ea typeface="Arial"/>
              <a:cs typeface="Arial"/>
              <a:sym typeface="Arial"/>
            </a:endParaRPr>
          </a:p>
        </p:txBody>
      </p:sp>
      <p:sp>
        <p:nvSpPr>
          <p:cNvPr id="260" name="Google Shape;260;p12"/>
          <p:cNvSpPr/>
          <p:nvPr/>
        </p:nvSpPr>
        <p:spPr>
          <a:xfrm>
            <a:off x="5233492" y="1352352"/>
            <a:ext cx="6171506" cy="330696"/>
          </a:xfrm>
          <a:prstGeom prst="rect">
            <a:avLst/>
          </a:prstGeom>
          <a:noFill/>
          <a:ln>
            <a:noFill/>
          </a:ln>
        </p:spPr>
        <p:txBody>
          <a:bodyPr spcFirstLastPara="1" wrap="square" lIns="0" tIns="0" rIns="0" bIns="0" anchor="t" anchorCtr="0">
            <a:noAutofit/>
          </a:bodyPr>
          <a:lstStyle/>
          <a:p>
            <a:pPr marL="0" marR="0" lvl="0" indent="0" algn="l" rtl="0">
              <a:lnSpc>
                <a:spcPct val="124003"/>
              </a:lnSpc>
              <a:spcBef>
                <a:spcPts val="0"/>
              </a:spcBef>
              <a:spcAft>
                <a:spcPts val="0"/>
              </a:spcAft>
              <a:buNone/>
            </a:pPr>
            <a:r>
              <a:rPr lang="el-GR" sz="2083" b="1" dirty="0">
                <a:solidFill>
                  <a:srgbClr val="0C4DA2"/>
                </a:solidFill>
                <a:latin typeface="Bricolage Grotesque"/>
                <a:ea typeface="Bricolage Grotesque"/>
                <a:cs typeface="Bricolage Grotesque"/>
                <a:sym typeface="Bricolage Grotesque"/>
              </a:rPr>
              <a:t>Σε ομάδες των 4, μελετήστε το προφίλ της Emily και συζητήστε:</a:t>
            </a:r>
            <a:endParaRPr sz="2083" dirty="0">
              <a:solidFill>
                <a:schemeClr val="dk1"/>
              </a:solidFill>
              <a:latin typeface="Arial"/>
              <a:ea typeface="Arial"/>
              <a:cs typeface="Arial"/>
              <a:sym typeface="Arial"/>
            </a:endParaRPr>
          </a:p>
        </p:txBody>
      </p:sp>
      <p:sp>
        <p:nvSpPr>
          <p:cNvPr id="261" name="Google Shape;261;p12"/>
          <p:cNvSpPr/>
          <p:nvPr/>
        </p:nvSpPr>
        <p:spPr>
          <a:xfrm>
            <a:off x="5233491" y="1881485"/>
            <a:ext cx="132259" cy="165299"/>
          </a:xfrm>
          <a:prstGeom prst="rect">
            <a:avLst/>
          </a:prstGeom>
          <a:noFill/>
          <a:ln>
            <a:noFill/>
          </a:ln>
        </p:spPr>
        <p:txBody>
          <a:bodyPr spcFirstLastPara="1" wrap="square" lIns="0" tIns="0" rIns="0" bIns="0" anchor="t" anchorCtr="0">
            <a:noAutofit/>
          </a:bodyPr>
          <a:lstStyle/>
          <a:p>
            <a:pPr marL="0" marR="0" lvl="0" indent="0" algn="l" rtl="0">
              <a:lnSpc>
                <a:spcPct val="104187"/>
              </a:lnSpc>
              <a:spcBef>
                <a:spcPts val="0"/>
              </a:spcBef>
              <a:spcAft>
                <a:spcPts val="0"/>
              </a:spcAft>
              <a:buNone/>
            </a:pPr>
            <a:r>
              <a:rPr lang="en-US" sz="1600">
                <a:solidFill>
                  <a:srgbClr val="2A2828"/>
                </a:solidFill>
                <a:latin typeface="Bricolage Grotesque Light"/>
                <a:ea typeface="Bricolage Grotesque Light"/>
                <a:cs typeface="Bricolage Grotesque Light"/>
                <a:sym typeface="Bricolage Grotesque Light"/>
              </a:rPr>
              <a:t>01</a:t>
            </a:r>
            <a:endParaRPr sz="1100">
              <a:solidFill>
                <a:schemeClr val="dk1"/>
              </a:solidFill>
              <a:latin typeface="Arial"/>
              <a:ea typeface="Arial"/>
              <a:cs typeface="Arial"/>
              <a:sym typeface="Arial"/>
            </a:endParaRPr>
          </a:p>
        </p:txBody>
      </p:sp>
      <p:sp>
        <p:nvSpPr>
          <p:cNvPr id="262" name="Google Shape;262;p12"/>
          <p:cNvSpPr/>
          <p:nvPr/>
        </p:nvSpPr>
        <p:spPr>
          <a:xfrm>
            <a:off x="5233492" y="2087166"/>
            <a:ext cx="6297017" cy="19050"/>
          </a:xfrm>
          <a:prstGeom prst="rect">
            <a:avLst/>
          </a:prstGeom>
          <a:solidFill>
            <a:srgbClr val="FFD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263" name="Google Shape;263;p12"/>
          <p:cNvSpPr/>
          <p:nvPr/>
        </p:nvSpPr>
        <p:spPr>
          <a:xfrm>
            <a:off x="5299620" y="2191347"/>
            <a:ext cx="5440050" cy="86914"/>
          </a:xfrm>
          <a:prstGeom prst="rect">
            <a:avLst/>
          </a:prstGeom>
          <a:noFill/>
          <a:ln>
            <a:noFill/>
          </a:ln>
        </p:spPr>
        <p:txBody>
          <a:bodyPr spcFirstLastPara="1" wrap="square" lIns="0" tIns="0" rIns="0" bIns="0" anchor="t" anchorCtr="0">
            <a:noAutofit/>
          </a:bodyPr>
          <a:lstStyle/>
          <a:p>
            <a:pPr marL="0" marR="0" lvl="0" indent="0" algn="l" rtl="0">
              <a:lnSpc>
                <a:spcPct val="101562"/>
              </a:lnSpc>
              <a:spcBef>
                <a:spcPts val="0"/>
              </a:spcBef>
              <a:spcAft>
                <a:spcPts val="0"/>
              </a:spcAft>
              <a:buNone/>
            </a:pPr>
            <a:r>
              <a:rPr lang="el-GR" sz="1200" b="1" dirty="0">
                <a:solidFill>
                  <a:srgbClr val="2A2828"/>
                </a:solidFill>
                <a:latin typeface="Bricolage Grotesque"/>
                <a:ea typeface="Bricolage Grotesque"/>
                <a:cs typeface="Bricolage Grotesque"/>
                <a:sym typeface="Bricolage Grotesque"/>
              </a:rPr>
              <a:t>Τι μπορείτε να συμπεράνετε – και τι δεν μπορείτε να συμπεράνετε;</a:t>
            </a:r>
            <a:endParaRPr sz="1200" dirty="0">
              <a:solidFill>
                <a:schemeClr val="dk1"/>
              </a:solidFill>
              <a:latin typeface="Arial"/>
              <a:ea typeface="Arial"/>
              <a:cs typeface="Arial"/>
              <a:sym typeface="Arial"/>
            </a:endParaRPr>
          </a:p>
        </p:txBody>
      </p:sp>
      <p:sp>
        <p:nvSpPr>
          <p:cNvPr id="264" name="Google Shape;264;p12"/>
          <p:cNvSpPr/>
          <p:nvPr/>
        </p:nvSpPr>
        <p:spPr>
          <a:xfrm>
            <a:off x="5299620" y="2477394"/>
            <a:ext cx="6297017" cy="423466"/>
          </a:xfrm>
          <a:prstGeom prst="rect">
            <a:avLst/>
          </a:prstGeom>
          <a:noFill/>
          <a:ln>
            <a:noFill/>
          </a:ln>
        </p:spPr>
        <p:txBody>
          <a:bodyPr spcFirstLastPara="1" wrap="square" lIns="0" tIns="0" rIns="0" bIns="0" anchor="t" anchorCtr="0">
            <a:noAutofit/>
          </a:bodyPr>
          <a:lstStyle/>
          <a:p>
            <a:pPr marL="0" marR="0" lvl="0" indent="0" algn="l" rtl="0">
              <a:lnSpc>
                <a:spcPct val="119071"/>
              </a:lnSpc>
              <a:spcBef>
                <a:spcPts val="0"/>
              </a:spcBef>
              <a:spcAft>
                <a:spcPts val="0"/>
              </a:spcAft>
              <a:buNone/>
            </a:pPr>
            <a:r>
              <a:rPr lang="el-GR" sz="1400" dirty="0">
                <a:solidFill>
                  <a:srgbClr val="2A2828"/>
                </a:solidFill>
                <a:latin typeface="Inter"/>
                <a:ea typeface="Inter"/>
                <a:cs typeface="Inter"/>
                <a:sym typeface="Inter"/>
              </a:rPr>
              <a:t>Εξετάστε τις διαθέσιμες πληροφορίες σε σχέση με τις υποθέσεις που γίνονται για τον χαρακτήρα και την κατάσταση της Emily.</a:t>
            </a:r>
            <a:endParaRPr sz="1400" dirty="0">
              <a:solidFill>
                <a:schemeClr val="dk1"/>
              </a:solidFill>
              <a:latin typeface="Arial"/>
              <a:ea typeface="Arial"/>
              <a:cs typeface="Arial"/>
              <a:sym typeface="Arial"/>
            </a:endParaRPr>
          </a:p>
        </p:txBody>
      </p:sp>
      <p:sp>
        <p:nvSpPr>
          <p:cNvPr id="265" name="Google Shape;265;p12"/>
          <p:cNvSpPr/>
          <p:nvPr/>
        </p:nvSpPr>
        <p:spPr>
          <a:xfrm>
            <a:off x="5233491" y="3132336"/>
            <a:ext cx="132259" cy="165299"/>
          </a:xfrm>
          <a:prstGeom prst="rect">
            <a:avLst/>
          </a:prstGeom>
          <a:noFill/>
          <a:ln>
            <a:noFill/>
          </a:ln>
        </p:spPr>
        <p:txBody>
          <a:bodyPr spcFirstLastPara="1" wrap="square" lIns="0" tIns="0" rIns="0" bIns="0" anchor="t" anchorCtr="0">
            <a:noAutofit/>
          </a:bodyPr>
          <a:lstStyle/>
          <a:p>
            <a:pPr marL="0" marR="0" lvl="0" indent="0" algn="l" rtl="0">
              <a:lnSpc>
                <a:spcPct val="104187"/>
              </a:lnSpc>
              <a:spcBef>
                <a:spcPts val="0"/>
              </a:spcBef>
              <a:spcAft>
                <a:spcPts val="0"/>
              </a:spcAft>
              <a:buNone/>
            </a:pPr>
            <a:endParaRPr sz="1100" dirty="0">
              <a:solidFill>
                <a:schemeClr val="dk1"/>
              </a:solidFill>
              <a:latin typeface="Arial"/>
              <a:ea typeface="Arial"/>
              <a:cs typeface="Arial"/>
              <a:sym typeface="Arial"/>
            </a:endParaRPr>
          </a:p>
        </p:txBody>
      </p:sp>
      <p:sp>
        <p:nvSpPr>
          <p:cNvPr id="266" name="Google Shape;266;p12"/>
          <p:cNvSpPr/>
          <p:nvPr/>
        </p:nvSpPr>
        <p:spPr>
          <a:xfrm>
            <a:off x="5233492" y="3338017"/>
            <a:ext cx="6297017" cy="19050"/>
          </a:xfrm>
          <a:prstGeom prst="rect">
            <a:avLst/>
          </a:prstGeom>
          <a:solidFill>
            <a:srgbClr val="FFD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267" name="Google Shape;267;p12"/>
          <p:cNvSpPr/>
          <p:nvPr/>
        </p:nvSpPr>
        <p:spPr>
          <a:xfrm>
            <a:off x="5477667" y="3123546"/>
            <a:ext cx="3532287" cy="45719"/>
          </a:xfrm>
          <a:prstGeom prst="rect">
            <a:avLst/>
          </a:prstGeom>
          <a:noFill/>
          <a:ln>
            <a:noFill/>
          </a:ln>
        </p:spPr>
        <p:txBody>
          <a:bodyPr spcFirstLastPara="1" wrap="square" lIns="0" tIns="0" rIns="0" bIns="0" anchor="t" anchorCtr="0">
            <a:noAutofit/>
          </a:bodyPr>
          <a:lstStyle/>
          <a:p>
            <a:pPr marL="0" marR="0" lvl="0" indent="0" algn="l" rtl="0">
              <a:lnSpc>
                <a:spcPct val="101562"/>
              </a:lnSpc>
              <a:spcBef>
                <a:spcPts val="0"/>
              </a:spcBef>
              <a:spcAft>
                <a:spcPts val="0"/>
              </a:spcAft>
              <a:buNone/>
            </a:pPr>
            <a:r>
              <a:rPr lang="el-GR" b="1" dirty="0">
                <a:solidFill>
                  <a:srgbClr val="2A2828"/>
                </a:solidFill>
                <a:latin typeface="Bricolage Grotesque"/>
                <a:ea typeface="Bricolage Grotesque"/>
                <a:cs typeface="Bricolage Grotesque"/>
                <a:sym typeface="Bricolage Grotesque"/>
              </a:rPr>
              <a:t>Ποιοι κίνδυνοι μπορεί να υπάρχουν εδώ;</a:t>
            </a:r>
            <a:endParaRPr dirty="0">
              <a:solidFill>
                <a:schemeClr val="dk1"/>
              </a:solidFill>
              <a:latin typeface="Arial"/>
              <a:ea typeface="Arial"/>
              <a:cs typeface="Arial"/>
              <a:sym typeface="Arial"/>
            </a:endParaRPr>
          </a:p>
        </p:txBody>
      </p:sp>
      <p:sp>
        <p:nvSpPr>
          <p:cNvPr id="268" name="Google Shape;268;p12"/>
          <p:cNvSpPr/>
          <p:nvPr/>
        </p:nvSpPr>
        <p:spPr>
          <a:xfrm>
            <a:off x="5477667" y="3469779"/>
            <a:ext cx="6297017" cy="211733"/>
          </a:xfrm>
          <a:prstGeom prst="rect">
            <a:avLst/>
          </a:prstGeom>
          <a:noFill/>
          <a:ln>
            <a:noFill/>
          </a:ln>
        </p:spPr>
        <p:txBody>
          <a:bodyPr spcFirstLastPara="1" wrap="square" lIns="0" tIns="0" rIns="0" bIns="0" anchor="t" anchorCtr="0">
            <a:noAutofit/>
          </a:bodyPr>
          <a:lstStyle/>
          <a:p>
            <a:pPr marL="0" marR="0" lvl="0" indent="0" algn="l" rtl="0">
              <a:lnSpc>
                <a:spcPct val="119071"/>
              </a:lnSpc>
              <a:spcBef>
                <a:spcPts val="0"/>
              </a:spcBef>
              <a:spcAft>
                <a:spcPts val="0"/>
              </a:spcAft>
              <a:buNone/>
            </a:pPr>
            <a:r>
              <a:rPr lang="el-GR" sz="1400" dirty="0">
                <a:solidFill>
                  <a:srgbClr val="2A2828"/>
                </a:solidFill>
                <a:latin typeface="Inter"/>
                <a:ea typeface="Inter"/>
                <a:cs typeface="Inter"/>
                <a:sym typeface="Inter"/>
              </a:rPr>
              <a:t>Εντοπίστε πιθανά ζητήματα ψηφιακής ασφάλειας και ευαλωτότητες στην διαδικτυακή παρουσία της.</a:t>
            </a:r>
            <a:endParaRPr sz="1400" dirty="0">
              <a:solidFill>
                <a:schemeClr val="dk1"/>
              </a:solidFill>
              <a:latin typeface="Arial"/>
              <a:ea typeface="Arial"/>
              <a:cs typeface="Arial"/>
              <a:sym typeface="Arial"/>
            </a:endParaRPr>
          </a:p>
        </p:txBody>
      </p:sp>
      <p:sp>
        <p:nvSpPr>
          <p:cNvPr id="270" name="Google Shape;270;p12"/>
          <p:cNvSpPr/>
          <p:nvPr/>
        </p:nvSpPr>
        <p:spPr>
          <a:xfrm>
            <a:off x="5233492" y="4377134"/>
            <a:ext cx="6297017" cy="19050"/>
          </a:xfrm>
          <a:prstGeom prst="rect">
            <a:avLst/>
          </a:prstGeom>
          <a:solidFill>
            <a:srgbClr val="FFD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271" name="Google Shape;271;p12"/>
          <p:cNvSpPr/>
          <p:nvPr/>
        </p:nvSpPr>
        <p:spPr>
          <a:xfrm>
            <a:off x="5233492" y="4416129"/>
            <a:ext cx="5024413" cy="271859"/>
          </a:xfrm>
          <a:prstGeom prst="rect">
            <a:avLst/>
          </a:prstGeom>
          <a:noFill/>
          <a:ln>
            <a:noFill/>
          </a:ln>
        </p:spPr>
        <p:txBody>
          <a:bodyPr spcFirstLastPara="1" wrap="square" lIns="0" tIns="0" rIns="0" bIns="0" anchor="t" anchorCtr="0">
            <a:noAutofit/>
          </a:bodyPr>
          <a:lstStyle/>
          <a:p>
            <a:pPr marL="0" marR="0" lvl="0" indent="0" algn="l" rtl="0">
              <a:lnSpc>
                <a:spcPct val="101562"/>
              </a:lnSpc>
              <a:spcBef>
                <a:spcPts val="0"/>
              </a:spcBef>
              <a:spcAft>
                <a:spcPts val="0"/>
              </a:spcAft>
              <a:buNone/>
            </a:pPr>
            <a:r>
              <a:rPr lang="el-GR" sz="1600" b="1" dirty="0">
                <a:solidFill>
                  <a:srgbClr val="2A2828"/>
                </a:solidFill>
                <a:latin typeface="Bricolage Grotesque"/>
                <a:ea typeface="Bricolage Grotesque"/>
                <a:cs typeface="Bricolage Grotesque"/>
                <a:sym typeface="Bricolage Grotesque"/>
              </a:rPr>
              <a:t>Τι συμβουλές θα δίνατε σε αυτή τη μαθήτρια;</a:t>
            </a:r>
            <a:endParaRPr sz="1600" dirty="0">
              <a:solidFill>
                <a:schemeClr val="dk1"/>
              </a:solidFill>
              <a:latin typeface="Arial"/>
              <a:ea typeface="Arial"/>
              <a:cs typeface="Arial"/>
              <a:sym typeface="Arial"/>
            </a:endParaRPr>
          </a:p>
        </p:txBody>
      </p:sp>
      <p:sp>
        <p:nvSpPr>
          <p:cNvPr id="272" name="Google Shape;272;p12"/>
          <p:cNvSpPr/>
          <p:nvPr/>
        </p:nvSpPr>
        <p:spPr>
          <a:xfrm>
            <a:off x="5233492" y="4767362"/>
            <a:ext cx="6297017" cy="211733"/>
          </a:xfrm>
          <a:prstGeom prst="rect">
            <a:avLst/>
          </a:prstGeom>
          <a:noFill/>
          <a:ln>
            <a:noFill/>
          </a:ln>
        </p:spPr>
        <p:txBody>
          <a:bodyPr spcFirstLastPara="1" wrap="square" lIns="0" tIns="0" rIns="0" bIns="0" anchor="t" anchorCtr="0">
            <a:noAutofit/>
          </a:bodyPr>
          <a:lstStyle/>
          <a:p>
            <a:pPr lvl="1">
              <a:lnSpc>
                <a:spcPct val="119071"/>
              </a:lnSpc>
            </a:pPr>
            <a:r>
              <a:rPr lang="el-GR" dirty="0">
                <a:solidFill>
                  <a:srgbClr val="2A2828"/>
                </a:solidFill>
                <a:latin typeface="Inter"/>
                <a:ea typeface="Inter"/>
                <a:cs typeface="Inter"/>
                <a:sym typeface="Inter"/>
              </a:rPr>
              <a:t>Αναπτύξτε πρακτικές συστάσεις για ασφαλέστερες ψηφιακές πρακτικές και διαδικτυακή συμπεριφορά.</a:t>
            </a:r>
            <a:endParaRPr dirty="0">
              <a:solidFill>
                <a:schemeClr val="dk1"/>
              </a:solidFill>
              <a:latin typeface="Arial"/>
              <a:ea typeface="Arial"/>
              <a:cs typeface="Arial"/>
              <a:sym typeface="Arial"/>
            </a:endParaRPr>
          </a:p>
        </p:txBody>
      </p:sp>
      <p:sp>
        <p:nvSpPr>
          <p:cNvPr id="274" name="Google Shape;274;p12"/>
          <p:cNvSpPr/>
          <p:nvPr/>
        </p:nvSpPr>
        <p:spPr>
          <a:xfrm>
            <a:off x="5233492" y="5416253"/>
            <a:ext cx="6297017" cy="19050"/>
          </a:xfrm>
          <a:prstGeom prst="rect">
            <a:avLst/>
          </a:prstGeom>
          <a:solidFill>
            <a:srgbClr val="FFD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275" name="Google Shape;275;p12"/>
          <p:cNvSpPr/>
          <p:nvPr/>
        </p:nvSpPr>
        <p:spPr>
          <a:xfrm>
            <a:off x="5233492" y="5520433"/>
            <a:ext cx="6171506" cy="86914"/>
          </a:xfrm>
          <a:prstGeom prst="rect">
            <a:avLst/>
          </a:prstGeom>
          <a:noFill/>
          <a:ln>
            <a:noFill/>
          </a:ln>
        </p:spPr>
        <p:txBody>
          <a:bodyPr spcFirstLastPara="1" wrap="square" lIns="0" tIns="0" rIns="0" bIns="0" anchor="t" anchorCtr="0">
            <a:noAutofit/>
          </a:bodyPr>
          <a:lstStyle/>
          <a:p>
            <a:pPr marL="0" marR="0" lvl="0" indent="0" algn="l" rtl="0">
              <a:lnSpc>
                <a:spcPct val="101562"/>
              </a:lnSpc>
              <a:spcBef>
                <a:spcPts val="0"/>
              </a:spcBef>
              <a:spcAft>
                <a:spcPts val="0"/>
              </a:spcAft>
              <a:buNone/>
            </a:pPr>
            <a:r>
              <a:rPr lang="el-GR" sz="1600" b="1" dirty="0">
                <a:solidFill>
                  <a:srgbClr val="2A2828"/>
                </a:solidFill>
                <a:latin typeface="Bricolage Grotesque"/>
                <a:ea typeface="Bricolage Grotesque"/>
                <a:cs typeface="Bricolage Grotesque"/>
                <a:sym typeface="Bricolage Grotesque"/>
              </a:rPr>
              <a:t>Πώς μπορεί ένας/μία εκπαιδευτικός να υποστηρίξει την ψηφιακή ανθεκτικότητα;</a:t>
            </a:r>
            <a:endParaRPr sz="1600" dirty="0">
              <a:solidFill>
                <a:schemeClr val="dk1"/>
              </a:solidFill>
              <a:latin typeface="Arial"/>
              <a:ea typeface="Arial"/>
              <a:cs typeface="Arial"/>
              <a:sym typeface="Arial"/>
            </a:endParaRPr>
          </a:p>
        </p:txBody>
      </p:sp>
      <p:sp>
        <p:nvSpPr>
          <p:cNvPr id="276" name="Google Shape;276;p12"/>
          <p:cNvSpPr/>
          <p:nvPr/>
        </p:nvSpPr>
        <p:spPr>
          <a:xfrm>
            <a:off x="5233492" y="6143821"/>
            <a:ext cx="6297017" cy="211733"/>
          </a:xfrm>
          <a:prstGeom prst="rect">
            <a:avLst/>
          </a:prstGeom>
          <a:noFill/>
          <a:ln>
            <a:noFill/>
          </a:ln>
        </p:spPr>
        <p:txBody>
          <a:bodyPr spcFirstLastPara="1" wrap="square" lIns="0" tIns="0" rIns="0" bIns="0" anchor="t" anchorCtr="0">
            <a:noAutofit/>
          </a:bodyPr>
          <a:lstStyle/>
          <a:p>
            <a:pPr marL="0" marR="0" lvl="0" indent="0" algn="l" rtl="0">
              <a:lnSpc>
                <a:spcPct val="119071"/>
              </a:lnSpc>
              <a:spcBef>
                <a:spcPts val="0"/>
              </a:spcBef>
              <a:spcAft>
                <a:spcPts val="0"/>
              </a:spcAft>
              <a:buNone/>
            </a:pPr>
            <a:r>
              <a:rPr lang="el-GR" sz="1400" dirty="0">
                <a:solidFill>
                  <a:srgbClr val="2A2828"/>
                </a:solidFill>
                <a:latin typeface="Inter"/>
                <a:ea typeface="Inter"/>
                <a:cs typeface="Inter"/>
                <a:sym typeface="Inter"/>
              </a:rPr>
              <a:t>Δημιουργήστε στρατηγικές για ενήλικες ώστε να καθοδηγούν και να προστατεύουν τους νέους σε ψηφιακά περιβάλλοντα.</a:t>
            </a:r>
            <a:r>
              <a:rPr lang="en-US" sz="1400" dirty="0">
                <a:solidFill>
                  <a:srgbClr val="2A2828"/>
                </a:solidFill>
                <a:latin typeface="Inter"/>
                <a:ea typeface="Inter"/>
                <a:cs typeface="Inter"/>
                <a:sym typeface="Inter"/>
              </a:rPr>
              <a:t>.</a:t>
            </a:r>
            <a:endParaRPr sz="1400" dirty="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13" descr="preencoded.png"/>
          <p:cNvPicPr preferRelativeResize="0"/>
          <p:nvPr/>
        </p:nvPicPr>
        <p:blipFill rotWithShape="1">
          <a:blip r:embed="rId3">
            <a:alphaModFix/>
          </a:blip>
          <a:srcRect/>
          <a:stretch/>
        </p:blipFill>
        <p:spPr>
          <a:xfrm>
            <a:off x="0" y="0"/>
            <a:ext cx="12192000" cy="1772047"/>
          </a:xfrm>
          <a:prstGeom prst="rect">
            <a:avLst/>
          </a:prstGeom>
          <a:noFill/>
          <a:ln>
            <a:noFill/>
          </a:ln>
        </p:spPr>
      </p:pic>
      <p:sp>
        <p:nvSpPr>
          <p:cNvPr id="283" name="Google Shape;283;p13"/>
          <p:cNvSpPr/>
          <p:nvPr/>
        </p:nvSpPr>
        <p:spPr>
          <a:xfrm>
            <a:off x="0" y="1680368"/>
            <a:ext cx="10224655" cy="539850"/>
          </a:xfrm>
          <a:prstGeom prst="rect">
            <a:avLst/>
          </a:prstGeom>
          <a:noFill/>
          <a:ln>
            <a:noFill/>
          </a:ln>
        </p:spPr>
        <p:txBody>
          <a:bodyPr spcFirstLastPara="1" wrap="square" lIns="0" tIns="0" rIns="0" bIns="0" anchor="t" anchorCtr="0">
            <a:noAutofit/>
          </a:bodyPr>
          <a:lstStyle/>
          <a:p>
            <a:pPr marL="0" marR="0" lvl="0" indent="0" algn="l" rtl="0">
              <a:lnSpc>
                <a:spcPct val="86475"/>
              </a:lnSpc>
              <a:spcBef>
                <a:spcPts val="0"/>
              </a:spcBef>
              <a:spcAft>
                <a:spcPts val="0"/>
              </a:spcAft>
              <a:buNone/>
            </a:pPr>
            <a:r>
              <a:rPr lang="el-GR" sz="4000" b="1" dirty="0">
                <a:solidFill>
                  <a:srgbClr val="0C4DA2"/>
                </a:solidFill>
                <a:latin typeface="Bricolage Grotesque"/>
                <a:ea typeface="Bricolage Grotesque"/>
                <a:cs typeface="Bricolage Grotesque"/>
                <a:sym typeface="Bricolage Grotesque"/>
              </a:rPr>
              <a:t>Ψηφιακή Προσωπικότητα: "</a:t>
            </a:r>
            <a:r>
              <a:rPr lang="en-US" sz="4000" b="1" dirty="0">
                <a:solidFill>
                  <a:srgbClr val="0C4DA2"/>
                </a:solidFill>
                <a:latin typeface="Bricolage Grotesque"/>
                <a:ea typeface="Bricolage Grotesque"/>
                <a:cs typeface="Bricolage Grotesque"/>
                <a:sym typeface="Bricolage Grotesque"/>
              </a:rPr>
              <a:t>EmilyRocks_08"</a:t>
            </a:r>
            <a:endParaRPr sz="4000" dirty="0">
              <a:solidFill>
                <a:schemeClr val="dk1"/>
              </a:solidFill>
              <a:latin typeface="Arial"/>
              <a:ea typeface="Arial"/>
              <a:cs typeface="Arial"/>
              <a:sym typeface="Arial"/>
            </a:endParaRPr>
          </a:p>
        </p:txBody>
      </p:sp>
      <p:sp>
        <p:nvSpPr>
          <p:cNvPr id="284" name="Google Shape;284;p13"/>
          <p:cNvSpPr/>
          <p:nvPr/>
        </p:nvSpPr>
        <p:spPr>
          <a:xfrm>
            <a:off x="661492" y="2869406"/>
            <a:ext cx="2126457" cy="265707"/>
          </a:xfrm>
          <a:prstGeom prst="rect">
            <a:avLst/>
          </a:prstGeom>
          <a:noFill/>
          <a:ln>
            <a:noFill/>
          </a:ln>
        </p:spPr>
        <p:txBody>
          <a:bodyPr spcFirstLastPara="1" wrap="square" lIns="0" tIns="0" rIns="0" bIns="0" anchor="t" anchorCtr="0">
            <a:noAutofit/>
          </a:bodyPr>
          <a:lstStyle/>
          <a:p>
            <a:pPr marL="0" marR="0" lvl="0" indent="0" algn="l" rtl="0">
              <a:lnSpc>
                <a:spcPct val="104149"/>
              </a:lnSpc>
              <a:spcBef>
                <a:spcPts val="0"/>
              </a:spcBef>
              <a:spcAft>
                <a:spcPts val="0"/>
              </a:spcAft>
              <a:buNone/>
            </a:pPr>
            <a:r>
              <a:rPr lang="el-GR" sz="2000" b="1" dirty="0">
                <a:solidFill>
                  <a:srgbClr val="0C4DA2"/>
                </a:solidFill>
                <a:latin typeface="Bricolage Grotesque"/>
                <a:ea typeface="Bricolage Grotesque"/>
                <a:cs typeface="Bricolage Grotesque"/>
                <a:sym typeface="Bricolage Grotesque"/>
              </a:rPr>
              <a:t>Πληροφορίες Προφίλ</a:t>
            </a:r>
            <a:endParaRPr sz="2000" dirty="0">
              <a:solidFill>
                <a:schemeClr val="dk1"/>
              </a:solidFill>
              <a:latin typeface="Arial"/>
              <a:ea typeface="Arial"/>
              <a:cs typeface="Arial"/>
              <a:sym typeface="Arial"/>
            </a:endParaRPr>
          </a:p>
        </p:txBody>
      </p:sp>
      <p:sp>
        <p:nvSpPr>
          <p:cNvPr id="285" name="Google Shape;285;p13"/>
          <p:cNvSpPr/>
          <p:nvPr/>
        </p:nvSpPr>
        <p:spPr>
          <a:xfrm>
            <a:off x="661492" y="3562648"/>
            <a:ext cx="4140002" cy="226814"/>
          </a:xfrm>
          <a:prstGeom prst="rect">
            <a:avLst/>
          </a:prstGeom>
          <a:noFill/>
          <a:ln>
            <a:noFill/>
          </a:ln>
        </p:spPr>
        <p:txBody>
          <a:bodyPr spcFirstLastPara="1" wrap="square" lIns="0" tIns="0" rIns="0" bIns="0" anchor="t" anchorCtr="0">
            <a:noAutofit/>
          </a:bodyPr>
          <a:lstStyle/>
          <a:p>
            <a:pPr marL="285750" marR="0" lvl="0" indent="-285750" algn="l" rtl="0">
              <a:lnSpc>
                <a:spcPct val="109375"/>
              </a:lnSpc>
              <a:spcBef>
                <a:spcPts val="0"/>
              </a:spcBef>
              <a:spcAft>
                <a:spcPts val="0"/>
              </a:spcAft>
              <a:buClr>
                <a:srgbClr val="2A2828"/>
              </a:buClr>
              <a:buSzPts val="1600"/>
              <a:buFont typeface="Arial" panose="020B0604020202020204" pitchFamily="34" charset="0"/>
              <a:buChar char="•"/>
            </a:pPr>
            <a:r>
              <a:rPr lang="el-GR" sz="1600" b="1" dirty="0">
                <a:solidFill>
                  <a:srgbClr val="2A2828"/>
                </a:solidFill>
                <a:latin typeface="Inter"/>
                <a:ea typeface="Inter"/>
                <a:cs typeface="Inter"/>
                <a:sym typeface="Inter"/>
              </a:rPr>
              <a:t>Όνομα</a:t>
            </a:r>
            <a:r>
              <a:rPr lang="en-US" sz="1600" b="1" dirty="0">
                <a:solidFill>
                  <a:srgbClr val="2A2828"/>
                </a:solidFill>
                <a:latin typeface="Inter"/>
                <a:ea typeface="Inter"/>
                <a:cs typeface="Inter"/>
                <a:sym typeface="Inter"/>
              </a:rPr>
              <a:t>:</a:t>
            </a:r>
            <a:r>
              <a:rPr lang="en-US" sz="1600" dirty="0">
                <a:solidFill>
                  <a:srgbClr val="2A2828"/>
                </a:solidFill>
                <a:latin typeface="Inter"/>
                <a:ea typeface="Inter"/>
                <a:cs typeface="Inter"/>
                <a:sym typeface="Inter"/>
              </a:rPr>
              <a:t> Emily Johnson</a:t>
            </a:r>
            <a:endParaRPr sz="1600" dirty="0">
              <a:solidFill>
                <a:schemeClr val="dk1"/>
              </a:solidFill>
              <a:latin typeface="Arial"/>
              <a:ea typeface="Arial"/>
              <a:cs typeface="Arial"/>
              <a:sym typeface="Arial"/>
            </a:endParaRPr>
          </a:p>
        </p:txBody>
      </p:sp>
      <p:sp>
        <p:nvSpPr>
          <p:cNvPr id="286" name="Google Shape;286;p13"/>
          <p:cNvSpPr/>
          <p:nvPr/>
        </p:nvSpPr>
        <p:spPr>
          <a:xfrm>
            <a:off x="661492" y="3839072"/>
            <a:ext cx="4140002" cy="22681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rgbClr val="2A2828"/>
              </a:buClr>
              <a:buSzPts val="1600"/>
              <a:buFont typeface="Inter"/>
              <a:buChar char="•"/>
            </a:pPr>
            <a:r>
              <a:rPr lang="el-GR" sz="1600" b="1" dirty="0">
                <a:solidFill>
                  <a:srgbClr val="2A2828"/>
                </a:solidFill>
                <a:latin typeface="Inter"/>
                <a:ea typeface="Inter"/>
                <a:cs typeface="Inter"/>
                <a:sym typeface="Inter"/>
              </a:rPr>
              <a:t>Ηλικία</a:t>
            </a:r>
            <a:r>
              <a:rPr lang="en-US" sz="1600" b="1" dirty="0">
                <a:solidFill>
                  <a:srgbClr val="2A2828"/>
                </a:solidFill>
                <a:latin typeface="Inter"/>
                <a:ea typeface="Inter"/>
                <a:cs typeface="Inter"/>
                <a:sym typeface="Inter"/>
              </a:rPr>
              <a:t>:</a:t>
            </a:r>
            <a:r>
              <a:rPr lang="en-US" sz="1600" dirty="0">
                <a:solidFill>
                  <a:srgbClr val="2A2828"/>
                </a:solidFill>
                <a:latin typeface="Inter"/>
                <a:ea typeface="Inter"/>
                <a:cs typeface="Inter"/>
                <a:sym typeface="Inter"/>
              </a:rPr>
              <a:t> 15</a:t>
            </a:r>
            <a:endParaRPr sz="1600" dirty="0">
              <a:solidFill>
                <a:schemeClr val="dk1"/>
              </a:solidFill>
              <a:latin typeface="Arial"/>
              <a:ea typeface="Arial"/>
              <a:cs typeface="Arial"/>
              <a:sym typeface="Arial"/>
            </a:endParaRPr>
          </a:p>
        </p:txBody>
      </p:sp>
      <p:sp>
        <p:nvSpPr>
          <p:cNvPr id="287" name="Google Shape;287;p13"/>
          <p:cNvSpPr/>
          <p:nvPr/>
        </p:nvSpPr>
        <p:spPr>
          <a:xfrm>
            <a:off x="661492" y="4115495"/>
            <a:ext cx="4140002" cy="22681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rgbClr val="2A2828"/>
              </a:buClr>
              <a:buSzPts val="1600"/>
              <a:buFont typeface="Inter"/>
              <a:buChar char="•"/>
            </a:pPr>
            <a:r>
              <a:rPr lang="el-GR" sz="1600" b="1" dirty="0">
                <a:solidFill>
                  <a:srgbClr val="2A2828"/>
                </a:solidFill>
                <a:latin typeface="Inter"/>
                <a:ea typeface="Inter"/>
                <a:cs typeface="Inter"/>
                <a:sym typeface="Inter"/>
              </a:rPr>
              <a:t>Όνομα Χρήστη</a:t>
            </a:r>
            <a:r>
              <a:rPr lang="en-GB" sz="1600" b="1" dirty="0">
                <a:solidFill>
                  <a:srgbClr val="2A2828"/>
                </a:solidFill>
                <a:latin typeface="Inter"/>
                <a:ea typeface="Inter"/>
                <a:cs typeface="Inter"/>
                <a:sym typeface="Inter"/>
              </a:rPr>
              <a:t>:</a:t>
            </a:r>
            <a:r>
              <a:rPr lang="en-US" sz="1600" dirty="0">
                <a:solidFill>
                  <a:srgbClr val="2A2828"/>
                </a:solidFill>
                <a:latin typeface="Inter"/>
                <a:ea typeface="Inter"/>
                <a:cs typeface="Inter"/>
                <a:sym typeface="Inter"/>
              </a:rPr>
              <a:t> EmilyRocks_08</a:t>
            </a:r>
            <a:endParaRPr sz="1600" dirty="0">
              <a:solidFill>
                <a:schemeClr val="dk1"/>
              </a:solidFill>
              <a:latin typeface="Arial"/>
              <a:ea typeface="Arial"/>
              <a:cs typeface="Arial"/>
              <a:sym typeface="Arial"/>
            </a:endParaRPr>
          </a:p>
        </p:txBody>
      </p:sp>
      <p:sp>
        <p:nvSpPr>
          <p:cNvPr id="288" name="Google Shape;288;p13"/>
          <p:cNvSpPr/>
          <p:nvPr/>
        </p:nvSpPr>
        <p:spPr>
          <a:xfrm>
            <a:off x="661492" y="4391919"/>
            <a:ext cx="4140002" cy="23316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rgbClr val="2A2828"/>
              </a:buClr>
              <a:buSzPts val="1600"/>
              <a:buFont typeface="Inter"/>
              <a:buChar char="•"/>
            </a:pPr>
            <a:r>
              <a:rPr lang="el-GR" sz="1600" b="1" dirty="0">
                <a:solidFill>
                  <a:srgbClr val="2A2828"/>
                </a:solidFill>
                <a:latin typeface="Inter"/>
                <a:ea typeface="Inter"/>
                <a:cs typeface="Inter"/>
                <a:sym typeface="Inter"/>
              </a:rPr>
              <a:t>Βιογραφία</a:t>
            </a:r>
            <a:r>
              <a:rPr lang="en-US" sz="1600" b="1" dirty="0">
                <a:solidFill>
                  <a:srgbClr val="2A2828"/>
                </a:solidFill>
                <a:latin typeface="Inter"/>
                <a:ea typeface="Inter"/>
                <a:cs typeface="Inter"/>
                <a:sym typeface="Inter"/>
              </a:rPr>
              <a:t>:</a:t>
            </a:r>
            <a:r>
              <a:rPr lang="en-US" sz="1200" dirty="0">
                <a:solidFill>
                  <a:srgbClr val="2A2828"/>
                </a:solidFill>
                <a:latin typeface="Inter"/>
                <a:ea typeface="Inter"/>
                <a:cs typeface="Inter"/>
                <a:sym typeface="Inter"/>
              </a:rPr>
              <a:t> </a:t>
            </a:r>
            <a:r>
              <a:rPr lang="en-US" sz="1200" dirty="0">
                <a:solidFill>
                  <a:schemeClr val="dk1"/>
                </a:solidFill>
                <a:latin typeface="Inter"/>
                <a:ea typeface="Inter"/>
                <a:cs typeface="Inter"/>
                <a:sym typeface="Inter"/>
              </a:rPr>
              <a:t>💖</a:t>
            </a:r>
            <a:r>
              <a:rPr lang="en-US" sz="1200" dirty="0">
                <a:solidFill>
                  <a:srgbClr val="2A2828"/>
                </a:solidFill>
                <a:latin typeface="Inter"/>
                <a:ea typeface="Inter"/>
                <a:cs typeface="Inter"/>
                <a:sym typeface="Inter"/>
              </a:rPr>
              <a:t> </a:t>
            </a:r>
            <a:r>
              <a:rPr lang="el-GR" sz="1200" dirty="0">
                <a:solidFill>
                  <a:srgbClr val="2A2828"/>
                </a:solidFill>
                <a:latin typeface="Inter"/>
                <a:ea typeface="Inter"/>
                <a:cs typeface="Inter"/>
                <a:sym typeface="Inter"/>
              </a:rPr>
              <a:t>Χορός, Σκύλοι, Δράμα</a:t>
            </a:r>
            <a:r>
              <a:rPr lang="en-US" sz="1200" dirty="0">
                <a:solidFill>
                  <a:srgbClr val="2A2828"/>
                </a:solidFill>
                <a:latin typeface="Inter"/>
                <a:ea typeface="Inter"/>
                <a:cs typeface="Inter"/>
                <a:sym typeface="Inter"/>
              </a:rPr>
              <a:t>Club.</a:t>
            </a:r>
            <a:endParaRPr sz="1200" dirty="0">
              <a:solidFill>
                <a:schemeClr val="dk1"/>
              </a:solidFill>
              <a:latin typeface="Arial"/>
              <a:ea typeface="Arial"/>
              <a:cs typeface="Arial"/>
              <a:sym typeface="Arial"/>
            </a:endParaRPr>
          </a:p>
        </p:txBody>
      </p:sp>
      <p:sp>
        <p:nvSpPr>
          <p:cNvPr id="289" name="Google Shape;289;p13"/>
          <p:cNvSpPr/>
          <p:nvPr/>
        </p:nvSpPr>
        <p:spPr>
          <a:xfrm>
            <a:off x="661492" y="4674692"/>
            <a:ext cx="4642028" cy="153096"/>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rgbClr val="2A2828"/>
              </a:buClr>
              <a:buSzPts val="1600"/>
              <a:buFont typeface="Inter"/>
              <a:buChar char="•"/>
            </a:pPr>
            <a:r>
              <a:rPr lang="el-GR" sz="1600" b="1" dirty="0">
                <a:solidFill>
                  <a:srgbClr val="2A2828"/>
                </a:solidFill>
                <a:latin typeface="Inter"/>
                <a:ea typeface="Inter"/>
                <a:cs typeface="Inter"/>
                <a:sym typeface="Inter"/>
              </a:rPr>
              <a:t>Περιοχή</a:t>
            </a:r>
            <a:r>
              <a:rPr lang="en-US" sz="1600" b="1" dirty="0">
                <a:solidFill>
                  <a:srgbClr val="2A2828"/>
                </a:solidFill>
                <a:latin typeface="Inter"/>
                <a:ea typeface="Inter"/>
                <a:cs typeface="Inter"/>
                <a:sym typeface="Inter"/>
              </a:rPr>
              <a:t>:</a:t>
            </a:r>
            <a:r>
              <a:rPr lang="en-US" sz="1600" dirty="0">
                <a:solidFill>
                  <a:srgbClr val="2A2828"/>
                </a:solidFill>
                <a:latin typeface="Inter"/>
                <a:ea typeface="Inter"/>
                <a:cs typeface="Inter"/>
                <a:sym typeface="Inter"/>
              </a:rPr>
              <a:t> Boston | Freshman @ Eastview High</a:t>
            </a:r>
            <a:endParaRPr sz="1600" dirty="0">
              <a:solidFill>
                <a:schemeClr val="dk1"/>
              </a:solidFill>
              <a:latin typeface="Arial"/>
              <a:ea typeface="Arial"/>
              <a:cs typeface="Arial"/>
              <a:sym typeface="Arial"/>
            </a:endParaRPr>
          </a:p>
        </p:txBody>
      </p:sp>
      <p:sp>
        <p:nvSpPr>
          <p:cNvPr id="290" name="Google Shape;290;p13"/>
          <p:cNvSpPr/>
          <p:nvPr/>
        </p:nvSpPr>
        <p:spPr>
          <a:xfrm>
            <a:off x="661492" y="4951115"/>
            <a:ext cx="4140002" cy="23316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rgbClr val="2A2828"/>
              </a:buClr>
              <a:buSzPts val="1600"/>
              <a:buFont typeface="Inter"/>
              <a:buChar char="•"/>
            </a:pPr>
            <a:r>
              <a:rPr lang="el-GR" sz="1600" b="1" dirty="0">
                <a:solidFill>
                  <a:srgbClr val="2A2828"/>
                </a:solidFill>
                <a:latin typeface="Inter"/>
                <a:ea typeface="Inter"/>
                <a:cs typeface="Inter"/>
                <a:sym typeface="Inter"/>
              </a:rPr>
              <a:t>Γενέθλια </a:t>
            </a:r>
            <a:r>
              <a:rPr lang="en-US" sz="1600" dirty="0">
                <a:solidFill>
                  <a:srgbClr val="2A2828"/>
                </a:solidFill>
                <a:latin typeface="Inter"/>
                <a:ea typeface="Inter"/>
                <a:cs typeface="Inter"/>
                <a:sym typeface="Inter"/>
              </a:rPr>
              <a:t> Leo </a:t>
            </a:r>
            <a:r>
              <a:rPr lang="en-US" sz="1600" dirty="0">
                <a:solidFill>
                  <a:schemeClr val="dk1"/>
                </a:solidFill>
                <a:latin typeface="Inter"/>
                <a:ea typeface="Inter"/>
                <a:cs typeface="Inter"/>
                <a:sym typeface="Inter"/>
              </a:rPr>
              <a:t>♌</a:t>
            </a:r>
            <a:r>
              <a:rPr lang="en-US" sz="1600" dirty="0">
                <a:solidFill>
                  <a:srgbClr val="2A2828"/>
                </a:solidFill>
                <a:latin typeface="Inter"/>
                <a:ea typeface="Inter"/>
                <a:cs typeface="Inter"/>
                <a:sym typeface="Inter"/>
              </a:rPr>
              <a:t> | 08.08.2009</a:t>
            </a:r>
            <a:endParaRPr sz="1600" dirty="0">
              <a:solidFill>
                <a:schemeClr val="dk1"/>
              </a:solidFill>
              <a:latin typeface="Arial"/>
              <a:ea typeface="Arial"/>
              <a:cs typeface="Arial"/>
              <a:sym typeface="Arial"/>
            </a:endParaRPr>
          </a:p>
        </p:txBody>
      </p:sp>
      <p:sp>
        <p:nvSpPr>
          <p:cNvPr id="291" name="Google Shape;291;p13"/>
          <p:cNvSpPr/>
          <p:nvPr/>
        </p:nvSpPr>
        <p:spPr>
          <a:xfrm>
            <a:off x="661492" y="5233889"/>
            <a:ext cx="4140002" cy="22681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rgbClr val="2A2828"/>
              </a:buClr>
              <a:buSzPts val="1600"/>
              <a:buFont typeface="Inter"/>
              <a:buChar char="•"/>
            </a:pPr>
            <a:r>
              <a:rPr lang="el-GR" sz="1600" b="1" dirty="0">
                <a:solidFill>
                  <a:srgbClr val="2A2828"/>
                </a:solidFill>
                <a:latin typeface="Inter"/>
                <a:ea typeface="Inter"/>
                <a:cs typeface="Inter"/>
                <a:sym typeface="Inter"/>
              </a:rPr>
              <a:t>Επικοινωνία</a:t>
            </a:r>
            <a:r>
              <a:rPr lang="en-US" sz="1600" b="1" dirty="0">
                <a:solidFill>
                  <a:srgbClr val="2A2828"/>
                </a:solidFill>
                <a:latin typeface="Inter"/>
                <a:ea typeface="Inter"/>
                <a:cs typeface="Inter"/>
                <a:sym typeface="Inter"/>
              </a:rPr>
              <a:t>:</a:t>
            </a:r>
            <a:r>
              <a:rPr lang="en-US" sz="1600" dirty="0">
                <a:solidFill>
                  <a:srgbClr val="2A2828"/>
                </a:solidFill>
                <a:latin typeface="Inter"/>
                <a:ea typeface="Inter"/>
                <a:cs typeface="Inter"/>
                <a:sym typeface="Inter"/>
              </a:rPr>
              <a:t> @emily_j_boston08</a:t>
            </a:r>
            <a:endParaRPr sz="1600" dirty="0">
              <a:solidFill>
                <a:schemeClr val="dk1"/>
              </a:solidFill>
              <a:latin typeface="Arial"/>
              <a:ea typeface="Arial"/>
              <a:cs typeface="Arial"/>
              <a:sym typeface="Arial"/>
            </a:endParaRPr>
          </a:p>
        </p:txBody>
      </p:sp>
      <p:sp>
        <p:nvSpPr>
          <p:cNvPr id="292" name="Google Shape;292;p13"/>
          <p:cNvSpPr/>
          <p:nvPr/>
        </p:nvSpPr>
        <p:spPr>
          <a:xfrm>
            <a:off x="5153720" y="3155257"/>
            <a:ext cx="3553400" cy="45719"/>
          </a:xfrm>
          <a:prstGeom prst="rect">
            <a:avLst/>
          </a:prstGeom>
          <a:noFill/>
          <a:ln>
            <a:noFill/>
          </a:ln>
        </p:spPr>
        <p:txBody>
          <a:bodyPr spcFirstLastPara="1" wrap="square" lIns="0" tIns="0" rIns="0" bIns="0" anchor="t" anchorCtr="0">
            <a:noAutofit/>
          </a:bodyPr>
          <a:lstStyle/>
          <a:p>
            <a:pPr marL="0" marR="0" lvl="0" indent="0" algn="l" rtl="0">
              <a:lnSpc>
                <a:spcPct val="104149"/>
              </a:lnSpc>
              <a:spcBef>
                <a:spcPts val="0"/>
              </a:spcBef>
              <a:spcAft>
                <a:spcPts val="0"/>
              </a:spcAft>
              <a:buNone/>
            </a:pPr>
            <a:r>
              <a:rPr lang="el-GR" sz="2000" b="1" dirty="0">
                <a:solidFill>
                  <a:srgbClr val="0C4DA2"/>
                </a:solidFill>
                <a:ea typeface="Arial"/>
                <a:cs typeface="Arial"/>
                <a:sym typeface="Bricolage Grotesque"/>
              </a:rPr>
              <a:t>Πρόσφατες αναρτήσεις</a:t>
            </a:r>
            <a:endParaRPr sz="2000" dirty="0">
              <a:solidFill>
                <a:schemeClr val="dk1"/>
              </a:solidFill>
              <a:latin typeface="Arial"/>
              <a:ea typeface="Arial"/>
              <a:cs typeface="Arial"/>
              <a:sym typeface="Arial"/>
            </a:endParaRPr>
          </a:p>
        </p:txBody>
      </p:sp>
      <p:sp>
        <p:nvSpPr>
          <p:cNvPr id="293" name="Google Shape;293;p13"/>
          <p:cNvSpPr/>
          <p:nvPr/>
        </p:nvSpPr>
        <p:spPr>
          <a:xfrm>
            <a:off x="5153719" y="3562647"/>
            <a:ext cx="6383040" cy="459979"/>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chemeClr val="dk1"/>
              </a:buClr>
              <a:buSzPts val="1600"/>
              <a:buFont typeface="Inter"/>
              <a:buChar char="•"/>
            </a:pPr>
            <a:r>
              <a:rPr lang="en-US" sz="1600" dirty="0">
                <a:solidFill>
                  <a:schemeClr val="dk1"/>
                </a:solidFill>
                <a:latin typeface="Inter"/>
                <a:ea typeface="Inter"/>
                <a:cs typeface="Inter"/>
                <a:sym typeface="Inter"/>
              </a:rPr>
              <a:t>📸</a:t>
            </a:r>
            <a:r>
              <a:rPr lang="en-US" sz="1600" dirty="0">
                <a:solidFill>
                  <a:srgbClr val="2A2828"/>
                </a:solidFill>
                <a:latin typeface="Inter"/>
                <a:ea typeface="Inter"/>
                <a:cs typeface="Inter"/>
                <a:sym typeface="Inter"/>
              </a:rPr>
              <a:t> </a:t>
            </a:r>
            <a:r>
              <a:rPr lang="el-GR" sz="1000" dirty="0">
                <a:solidFill>
                  <a:srgbClr val="2A2828"/>
                </a:solidFill>
                <a:latin typeface="Inter"/>
                <a:ea typeface="Inter"/>
                <a:cs typeface="Inter"/>
                <a:sym typeface="Inter"/>
              </a:rPr>
              <a:t>Φωτογραφία μπροστά από πινακίδα σχολείου: «Πρώτη μέρα στην Α΄ Λυκείου στο Eastview! Τόσο αγχωμένη 😬 αλλά ενθουσιασμένη!!</a:t>
            </a:r>
            <a:endParaRPr sz="1000" dirty="0">
              <a:solidFill>
                <a:schemeClr val="dk1"/>
              </a:solidFill>
              <a:latin typeface="Arial"/>
              <a:ea typeface="Arial"/>
              <a:cs typeface="Arial"/>
              <a:sym typeface="Arial"/>
            </a:endParaRPr>
          </a:p>
        </p:txBody>
      </p:sp>
      <p:sp>
        <p:nvSpPr>
          <p:cNvPr id="294" name="Google Shape;294;p13"/>
          <p:cNvSpPr/>
          <p:nvPr/>
        </p:nvSpPr>
        <p:spPr>
          <a:xfrm>
            <a:off x="5153719" y="4072235"/>
            <a:ext cx="6383040" cy="23316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chemeClr val="dk1"/>
              </a:buClr>
              <a:buSzPts val="1600"/>
              <a:buFont typeface="Inter"/>
              <a:buChar char="•"/>
            </a:pPr>
            <a:r>
              <a:rPr lang="el-GR" sz="1200" dirty="0">
                <a:solidFill>
                  <a:schemeClr val="dk1"/>
                </a:solidFill>
                <a:latin typeface="Inter"/>
                <a:ea typeface="Inter"/>
                <a:cs typeface="Inter"/>
                <a:sym typeface="Inter"/>
              </a:rPr>
              <a:t>Ιστορία από το υπνοδωμάτιο με τρόπαια: «Ο μικρός μου κόσμος 💕 #SafeSpace»</a:t>
            </a:r>
            <a:endParaRPr sz="1200" dirty="0">
              <a:solidFill>
                <a:schemeClr val="dk1"/>
              </a:solidFill>
              <a:latin typeface="Arial"/>
              <a:ea typeface="Arial"/>
              <a:cs typeface="Arial"/>
              <a:sym typeface="Arial"/>
            </a:endParaRPr>
          </a:p>
        </p:txBody>
      </p:sp>
      <p:sp>
        <p:nvSpPr>
          <p:cNvPr id="295" name="Google Shape;295;p13"/>
          <p:cNvSpPr/>
          <p:nvPr/>
        </p:nvSpPr>
        <p:spPr>
          <a:xfrm>
            <a:off x="5153719" y="4355009"/>
            <a:ext cx="6383040" cy="23316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chemeClr val="dk1"/>
              </a:buClr>
              <a:buSzPts val="1600"/>
              <a:buFont typeface="Inter"/>
              <a:buChar char="•"/>
            </a:pPr>
            <a:r>
              <a:rPr lang="en-US" sz="1600" dirty="0">
                <a:solidFill>
                  <a:schemeClr val="dk1"/>
                </a:solidFill>
                <a:latin typeface="Inter"/>
                <a:ea typeface="Inter"/>
                <a:cs typeface="Inter"/>
                <a:sym typeface="Inter"/>
              </a:rPr>
              <a:t>🎥</a:t>
            </a:r>
            <a:r>
              <a:rPr lang="en-US" sz="1600" dirty="0">
                <a:solidFill>
                  <a:srgbClr val="2A2828"/>
                </a:solidFill>
                <a:latin typeface="Inter"/>
                <a:ea typeface="Inter"/>
                <a:cs typeface="Inter"/>
                <a:sym typeface="Inter"/>
              </a:rPr>
              <a:t> </a:t>
            </a:r>
            <a:r>
              <a:rPr lang="el-GR" sz="1200" dirty="0">
                <a:solidFill>
                  <a:srgbClr val="2A2828"/>
                </a:solidFill>
                <a:latin typeface="Inter"/>
                <a:ea typeface="Inter"/>
                <a:cs typeface="Inter"/>
                <a:sym typeface="Inter"/>
              </a:rPr>
              <a:t>TikTok βόλτα με τον σκύλο: «Νέα διαδρομή για βόλτες 🐾🏠 #MapleLane»</a:t>
            </a:r>
            <a:endParaRPr sz="1200" dirty="0">
              <a:solidFill>
                <a:schemeClr val="dk1"/>
              </a:solidFill>
              <a:latin typeface="Arial"/>
              <a:ea typeface="Arial"/>
              <a:cs typeface="Arial"/>
              <a:sym typeface="Arial"/>
            </a:endParaRPr>
          </a:p>
        </p:txBody>
      </p:sp>
      <p:sp>
        <p:nvSpPr>
          <p:cNvPr id="296" name="Google Shape;296;p13"/>
          <p:cNvSpPr/>
          <p:nvPr/>
        </p:nvSpPr>
        <p:spPr>
          <a:xfrm>
            <a:off x="5153719" y="4637782"/>
            <a:ext cx="6383040" cy="233164"/>
          </a:xfrm>
          <a:prstGeom prst="rect">
            <a:avLst/>
          </a:prstGeom>
          <a:noFill/>
          <a:ln>
            <a:noFill/>
          </a:ln>
        </p:spPr>
        <p:txBody>
          <a:bodyPr spcFirstLastPara="1" wrap="square" lIns="0" tIns="0" rIns="0" bIns="0" anchor="t" anchorCtr="0">
            <a:noAutofit/>
          </a:bodyPr>
          <a:lstStyle/>
          <a:p>
            <a:pPr marL="285764" lvl="0" indent="-285764">
              <a:lnSpc>
                <a:spcPct val="109375"/>
              </a:lnSpc>
              <a:buClr>
                <a:schemeClr val="dk1"/>
              </a:buClr>
              <a:buSzPts val="1600"/>
              <a:buFont typeface="Inter"/>
              <a:buChar char="•"/>
            </a:pPr>
            <a:r>
              <a:rPr lang="en-US" sz="1600" dirty="0">
                <a:solidFill>
                  <a:schemeClr val="dk1"/>
                </a:solidFill>
                <a:latin typeface="Inter"/>
                <a:ea typeface="Inter"/>
                <a:cs typeface="Inter"/>
                <a:sym typeface="Inter"/>
              </a:rPr>
              <a:t>📸 </a:t>
            </a:r>
            <a:r>
              <a:rPr lang="el-GR" sz="1600" dirty="0">
                <a:solidFill>
                  <a:schemeClr val="dk1"/>
                </a:solidFill>
                <a:latin typeface="Inter"/>
                <a:ea typeface="Inter"/>
                <a:cs typeface="Inter"/>
                <a:sym typeface="Inter"/>
              </a:rPr>
              <a:t> </a:t>
            </a:r>
            <a:r>
              <a:rPr lang="el-GR" sz="1200" dirty="0">
                <a:solidFill>
                  <a:schemeClr val="dk1"/>
                </a:solidFill>
                <a:latin typeface="Inter"/>
                <a:ea typeface="Inter"/>
                <a:cs typeface="Inter"/>
                <a:sym typeface="Inter"/>
              </a:rPr>
              <a:t>Selfie με την καλύτερη φίλη στο SugarBrew Café, Cambridge</a:t>
            </a:r>
            <a:endParaRPr sz="1200" dirty="0">
              <a:solidFill>
                <a:schemeClr val="dk1"/>
              </a:solidFill>
              <a:latin typeface="Arial"/>
              <a:ea typeface="Arial"/>
              <a:cs typeface="Arial"/>
              <a:sym typeface="Arial"/>
            </a:endParaRPr>
          </a:p>
        </p:txBody>
      </p:sp>
      <p:sp>
        <p:nvSpPr>
          <p:cNvPr id="297" name="Google Shape;297;p13"/>
          <p:cNvSpPr/>
          <p:nvPr/>
        </p:nvSpPr>
        <p:spPr>
          <a:xfrm>
            <a:off x="5153719" y="4920557"/>
            <a:ext cx="6383040" cy="23316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chemeClr val="dk1"/>
              </a:buClr>
              <a:buSzPts val="1600"/>
              <a:buFont typeface="Inter"/>
              <a:buChar char="•"/>
            </a:pPr>
            <a:r>
              <a:rPr lang="el-GR" sz="1200" dirty="0">
                <a:solidFill>
                  <a:schemeClr val="dk1"/>
                </a:solidFill>
                <a:latin typeface="Inter"/>
                <a:ea typeface="Inter"/>
                <a:cs typeface="Inter"/>
                <a:sym typeface="Inter"/>
              </a:rPr>
              <a:t>📸 Φωτογραφία μαθητικής ταυτότητας (μερικώς θολή αλλά αναγνωρίσιμη)</a:t>
            </a:r>
            <a:endParaRPr sz="1200" dirty="0">
              <a:solidFill>
                <a:schemeClr val="dk1"/>
              </a:solidFill>
              <a:latin typeface="Arial"/>
              <a:ea typeface="Arial"/>
              <a:cs typeface="Arial"/>
              <a:sym typeface="Arial"/>
            </a:endParaRPr>
          </a:p>
        </p:txBody>
      </p:sp>
      <p:sp>
        <p:nvSpPr>
          <p:cNvPr id="298" name="Google Shape;298;p13"/>
          <p:cNvSpPr/>
          <p:nvPr/>
        </p:nvSpPr>
        <p:spPr>
          <a:xfrm>
            <a:off x="5153719" y="5203330"/>
            <a:ext cx="6383040" cy="233164"/>
          </a:xfrm>
          <a:prstGeom prst="rect">
            <a:avLst/>
          </a:prstGeom>
          <a:noFill/>
          <a:ln>
            <a:noFill/>
          </a:ln>
        </p:spPr>
        <p:txBody>
          <a:bodyPr spcFirstLastPara="1" wrap="square" lIns="0" tIns="0" rIns="0" bIns="0" anchor="t" anchorCtr="0">
            <a:noAutofit/>
          </a:bodyPr>
          <a:lstStyle/>
          <a:p>
            <a:pPr marL="285764" marR="0" lvl="0" indent="-285764" algn="l" rtl="0">
              <a:lnSpc>
                <a:spcPct val="109375"/>
              </a:lnSpc>
              <a:spcBef>
                <a:spcPts val="0"/>
              </a:spcBef>
              <a:spcAft>
                <a:spcPts val="0"/>
              </a:spcAft>
              <a:buClr>
                <a:schemeClr val="dk1"/>
              </a:buClr>
              <a:buSzPts val="1600"/>
              <a:buFont typeface="Inter"/>
              <a:buChar char="•"/>
            </a:pPr>
            <a:r>
              <a:rPr lang="el-GR" sz="1600" dirty="0">
                <a:solidFill>
                  <a:schemeClr val="dk1"/>
                </a:solidFill>
                <a:latin typeface="Inter"/>
                <a:ea typeface="Inter"/>
                <a:cs typeface="Inter"/>
                <a:sym typeface="Inter"/>
              </a:rPr>
              <a:t>📸 </a:t>
            </a:r>
            <a:r>
              <a:rPr lang="el-GR" sz="1200" dirty="0">
                <a:solidFill>
                  <a:schemeClr val="dk1"/>
                </a:solidFill>
                <a:latin typeface="Inter"/>
                <a:ea typeface="Inter"/>
                <a:cs typeface="Inter"/>
                <a:sym typeface="Inter"/>
              </a:rPr>
              <a:t>Αντίστροφη μέτρηση: «3 ΜΕΡΕΣ μέχρι τη Φλόριντα!!! 🏖️ #FamilyTrip»</a:t>
            </a:r>
            <a:endParaRPr sz="1200" dirty="0">
              <a:solidFill>
                <a:schemeClr val="dk1"/>
              </a:solidFill>
              <a:latin typeface="Arial"/>
              <a:ea typeface="Arial"/>
              <a:cs typeface="Arial"/>
              <a:sym typeface="Arial"/>
            </a:endParaRPr>
          </a:p>
        </p:txBody>
      </p:sp>
      <p:sp>
        <p:nvSpPr>
          <p:cNvPr id="299" name="Google Shape;299;p13"/>
          <p:cNvSpPr/>
          <p:nvPr/>
        </p:nvSpPr>
        <p:spPr>
          <a:xfrm>
            <a:off x="661492" y="5669758"/>
            <a:ext cx="11530508" cy="850602"/>
          </a:xfrm>
          <a:prstGeom prst="roundRect">
            <a:avLst>
              <a:gd name="adj" fmla="val 9887"/>
            </a:avLst>
          </a:prstGeom>
          <a:solidFill>
            <a:srgbClr val="FFF5B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p:txBody>
      </p:sp>
      <p:pic>
        <p:nvPicPr>
          <p:cNvPr id="300" name="Google Shape;300;p13" descr="preencoded.png"/>
          <p:cNvPicPr preferRelativeResize="0"/>
          <p:nvPr/>
        </p:nvPicPr>
        <p:blipFill rotWithShape="1">
          <a:blip r:embed="rId4">
            <a:alphaModFix/>
          </a:blip>
          <a:srcRect/>
          <a:stretch/>
        </p:blipFill>
        <p:spPr>
          <a:xfrm>
            <a:off x="803176" y="5887939"/>
            <a:ext cx="177205" cy="141684"/>
          </a:xfrm>
          <a:prstGeom prst="rect">
            <a:avLst/>
          </a:prstGeom>
          <a:noFill/>
          <a:ln>
            <a:noFill/>
          </a:ln>
        </p:spPr>
      </p:pic>
      <p:sp>
        <p:nvSpPr>
          <p:cNvPr id="301" name="Google Shape;301;p13"/>
          <p:cNvSpPr/>
          <p:nvPr/>
        </p:nvSpPr>
        <p:spPr>
          <a:xfrm>
            <a:off x="1122066" y="5846862"/>
            <a:ext cx="10266759" cy="226814"/>
          </a:xfrm>
          <a:prstGeom prst="rect">
            <a:avLst/>
          </a:prstGeom>
          <a:noFill/>
          <a:ln>
            <a:noFill/>
          </a:ln>
        </p:spPr>
        <p:txBody>
          <a:bodyPr spcFirstLastPara="1" wrap="square" lIns="0" tIns="0" rIns="0" bIns="0" anchor="t" anchorCtr="0">
            <a:noAutofit/>
          </a:bodyPr>
          <a:lstStyle/>
          <a:p>
            <a:pPr marL="0" marR="0" lvl="0" indent="0" algn="l" rtl="0">
              <a:lnSpc>
                <a:spcPct val="87500"/>
              </a:lnSpc>
              <a:spcBef>
                <a:spcPts val="0"/>
              </a:spcBef>
              <a:spcAft>
                <a:spcPts val="0"/>
              </a:spcAft>
              <a:buNone/>
            </a:pPr>
            <a:r>
              <a:rPr lang="el-GR" sz="2000" b="1" dirty="0">
                <a:solidFill>
                  <a:schemeClr val="dk1"/>
                </a:solidFill>
                <a:latin typeface="Inter"/>
                <a:ea typeface="Inter"/>
                <a:cs typeface="Inter"/>
                <a:sym typeface="Inter"/>
              </a:rPr>
              <a:t>Εστίαση Συζήτησης: Ποια ζητήματα ιδιωτικότητας και ασφάλειας παρατηρείτε στο ψηφιακό αποτύπωμα της Emily</a:t>
            </a:r>
            <a:endParaRPr sz="2000" dirty="0">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pic>
        <p:nvPicPr>
          <p:cNvPr id="307" name="Google Shape;307;p14" descr="preencoded.png"/>
          <p:cNvPicPr preferRelativeResize="0"/>
          <p:nvPr/>
        </p:nvPicPr>
        <p:blipFill rotWithShape="1">
          <a:blip r:embed="rId3">
            <a:alphaModFix/>
          </a:blip>
          <a:srcRect/>
          <a:stretch/>
        </p:blipFill>
        <p:spPr>
          <a:xfrm>
            <a:off x="8117058" y="-8526"/>
            <a:ext cx="4074942" cy="6858694"/>
          </a:xfrm>
          <a:prstGeom prst="rect">
            <a:avLst/>
          </a:prstGeom>
          <a:noFill/>
          <a:ln>
            <a:noFill/>
          </a:ln>
        </p:spPr>
      </p:pic>
      <p:sp>
        <p:nvSpPr>
          <p:cNvPr id="308" name="Google Shape;308;p14"/>
          <p:cNvSpPr/>
          <p:nvPr/>
        </p:nvSpPr>
        <p:spPr>
          <a:xfrm>
            <a:off x="325683" y="300790"/>
            <a:ext cx="6432588" cy="45719"/>
          </a:xfrm>
          <a:prstGeom prst="rect">
            <a:avLst/>
          </a:prstGeom>
          <a:noFill/>
          <a:ln>
            <a:noFill/>
          </a:ln>
        </p:spPr>
        <p:txBody>
          <a:bodyPr spcFirstLastPara="1" wrap="square" lIns="0" tIns="0" rIns="0" bIns="0" anchor="t" anchorCtr="0">
            <a:noAutofit/>
          </a:bodyPr>
          <a:lstStyle/>
          <a:p>
            <a:pPr marL="0" marR="0" lvl="0" indent="0" algn="l" rtl="0">
              <a:lnSpc>
                <a:spcPct val="60425"/>
              </a:lnSpc>
              <a:spcBef>
                <a:spcPts val="0"/>
              </a:spcBef>
              <a:spcAft>
                <a:spcPts val="0"/>
              </a:spcAft>
              <a:buNone/>
            </a:pPr>
            <a:r>
              <a:rPr lang="el-GR" sz="4000" b="1" dirty="0">
                <a:solidFill>
                  <a:srgbClr val="0C4DA2"/>
                </a:solidFill>
                <a:latin typeface="Bricolage Grotesque"/>
                <a:ea typeface="Bricolage Grotesque"/>
                <a:cs typeface="Bricolage Grotesque"/>
                <a:sym typeface="Bricolage Grotesque"/>
              </a:rPr>
              <a:t>Δραστηριότητα 3: Ανάλυση Μελέτης Περίπτωσης</a:t>
            </a:r>
            <a:endParaRPr sz="4000" dirty="0">
              <a:solidFill>
                <a:schemeClr val="dk1"/>
              </a:solidFill>
              <a:latin typeface="Arial"/>
              <a:ea typeface="Arial"/>
              <a:cs typeface="Arial"/>
              <a:sym typeface="Arial"/>
            </a:endParaRPr>
          </a:p>
        </p:txBody>
      </p:sp>
      <p:pic>
        <p:nvPicPr>
          <p:cNvPr id="309" name="Google Shape;309;p14" descr="preencoded.png"/>
          <p:cNvPicPr preferRelativeResize="0"/>
          <p:nvPr/>
        </p:nvPicPr>
        <p:blipFill rotWithShape="1">
          <a:blip r:embed="rId4">
            <a:alphaModFix/>
          </a:blip>
          <a:srcRect/>
          <a:stretch/>
        </p:blipFill>
        <p:spPr>
          <a:xfrm>
            <a:off x="413280" y="2865473"/>
            <a:ext cx="249337" cy="249337"/>
          </a:xfrm>
          <a:prstGeom prst="rect">
            <a:avLst/>
          </a:prstGeom>
          <a:noFill/>
          <a:ln>
            <a:noFill/>
          </a:ln>
        </p:spPr>
      </p:pic>
      <p:pic>
        <p:nvPicPr>
          <p:cNvPr id="312" name="Google Shape;312;p14" descr="preencoded.png"/>
          <p:cNvPicPr preferRelativeResize="0"/>
          <p:nvPr/>
        </p:nvPicPr>
        <p:blipFill rotWithShape="1">
          <a:blip r:embed="rId5">
            <a:alphaModFix/>
          </a:blip>
          <a:srcRect/>
          <a:stretch/>
        </p:blipFill>
        <p:spPr>
          <a:xfrm>
            <a:off x="413280" y="4025653"/>
            <a:ext cx="249337" cy="419175"/>
          </a:xfrm>
          <a:prstGeom prst="rect">
            <a:avLst/>
          </a:prstGeom>
          <a:noFill/>
          <a:ln>
            <a:noFill/>
          </a:ln>
        </p:spPr>
      </p:pic>
      <p:pic>
        <p:nvPicPr>
          <p:cNvPr id="315" name="Google Shape;315;p14" descr="preencoded.png"/>
          <p:cNvPicPr preferRelativeResize="0"/>
          <p:nvPr/>
        </p:nvPicPr>
        <p:blipFill rotWithShape="1">
          <a:blip r:embed="rId6">
            <a:alphaModFix/>
          </a:blip>
          <a:srcRect/>
          <a:stretch/>
        </p:blipFill>
        <p:spPr>
          <a:xfrm>
            <a:off x="510633" y="5686020"/>
            <a:ext cx="249337" cy="249337"/>
          </a:xfrm>
          <a:prstGeom prst="rect">
            <a:avLst/>
          </a:prstGeom>
          <a:noFill/>
          <a:ln>
            <a:noFill/>
          </a:ln>
        </p:spPr>
      </p:pic>
      <p:sp>
        <p:nvSpPr>
          <p:cNvPr id="318" name="Google Shape;318;p14"/>
          <p:cNvSpPr/>
          <p:nvPr/>
        </p:nvSpPr>
        <p:spPr>
          <a:xfrm>
            <a:off x="325683" y="1275390"/>
            <a:ext cx="7791375" cy="1321085"/>
          </a:xfrm>
          <a:prstGeom prst="roundRect">
            <a:avLst>
              <a:gd name="adj" fmla="val 6169"/>
            </a:avLst>
          </a:prstGeom>
          <a:solidFill>
            <a:srgbClr val="FFF5B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19" name="Google Shape;319;p14"/>
          <p:cNvSpPr/>
          <p:nvPr/>
        </p:nvSpPr>
        <p:spPr>
          <a:xfrm>
            <a:off x="537949" y="1421121"/>
            <a:ext cx="7579109" cy="741056"/>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l-GR" sz="2000" dirty="0">
                <a:solidFill>
                  <a:schemeClr val="dk1"/>
                </a:solidFill>
                <a:latin typeface="Inter"/>
                <a:ea typeface="Inter"/>
                <a:cs typeface="Inter"/>
                <a:sym typeface="Inter"/>
              </a:rPr>
              <a:t>Ομαδική Συζήτηση (20 λεπτά):Αναλύστε το σενάριο μέσα από τρεις οπτικές και στη συνέχεια μοιραστείτε τα συμπεράσματά σας με την ολομέλεια.</a:t>
            </a:r>
            <a:r>
              <a:rPr lang="en-US" sz="2000" dirty="0">
                <a:solidFill>
                  <a:schemeClr val="dk1"/>
                </a:solidFill>
                <a:latin typeface="Inter"/>
                <a:ea typeface="Inter"/>
                <a:cs typeface="Inter"/>
                <a:sym typeface="Inter"/>
              </a:rPr>
              <a:t>.</a:t>
            </a:r>
            <a:endParaRPr sz="2000" dirty="0">
              <a:solidFill>
                <a:schemeClr val="dk1"/>
              </a:solidFill>
              <a:latin typeface="Arial"/>
              <a:ea typeface="Arial"/>
              <a:cs typeface="Arial"/>
              <a:sym typeface="Arial"/>
            </a:endParaRPr>
          </a:p>
        </p:txBody>
      </p:sp>
      <p:pic>
        <p:nvPicPr>
          <p:cNvPr id="320" name="Google Shape;320;p14" descr="preencoded.png"/>
          <p:cNvPicPr preferRelativeResize="0"/>
          <p:nvPr/>
        </p:nvPicPr>
        <p:blipFill rotWithShape="1">
          <a:blip r:embed="rId7">
            <a:alphaModFix/>
          </a:blip>
          <a:srcRect/>
          <a:stretch/>
        </p:blipFill>
        <p:spPr>
          <a:xfrm>
            <a:off x="102342" y="6338199"/>
            <a:ext cx="1278136" cy="511969"/>
          </a:xfrm>
          <a:prstGeom prst="rect">
            <a:avLst/>
          </a:prstGeom>
          <a:noFill/>
          <a:ln>
            <a:noFill/>
          </a:ln>
        </p:spPr>
      </p:pic>
      <p:sp>
        <p:nvSpPr>
          <p:cNvPr id="6" name="TextBox 5">
            <a:extLst>
              <a:ext uri="{FF2B5EF4-FFF2-40B4-BE49-F238E27FC236}">
                <a16:creationId xmlns:a16="http://schemas.microsoft.com/office/drawing/2014/main" id="{0D8D0994-9859-4E56-ECF4-52F86191307C}"/>
              </a:ext>
            </a:extLst>
          </p:cNvPr>
          <p:cNvSpPr txBox="1"/>
          <p:nvPr/>
        </p:nvSpPr>
        <p:spPr>
          <a:xfrm>
            <a:off x="948133" y="2499626"/>
            <a:ext cx="6253620" cy="3970318"/>
          </a:xfrm>
          <a:prstGeom prst="rect">
            <a:avLst/>
          </a:prstGeom>
          <a:noFill/>
        </p:spPr>
        <p:txBody>
          <a:bodyPr wrap="square">
            <a:spAutoFit/>
          </a:bodyPr>
          <a:lstStyle/>
          <a:p>
            <a:r>
              <a:rPr lang="el-GR" sz="1800" b="1" dirty="0"/>
              <a:t>1. Συναισθηματικές Αντιδράσεις</a:t>
            </a:r>
          </a:p>
          <a:p>
            <a:r>
              <a:rPr lang="el-GR" sz="1800" dirty="0"/>
              <a:t>Ποια είναι η συναισθηματική αντίδραση κάθε ατόμου στην κατάσταση;</a:t>
            </a:r>
          </a:p>
          <a:p>
            <a:r>
              <a:rPr lang="el-GR" sz="1800" dirty="0"/>
              <a:t>Λάβετε υπόψη τις οπτικές μαθητών, γονέων, εκπαιδευτικών και διοικητικών στελεχών.</a:t>
            </a:r>
          </a:p>
          <a:p>
            <a:r>
              <a:rPr lang="el-GR" sz="1800" b="1" dirty="0"/>
              <a:t>2. Υποστήριξη Ενδιαφερόμενων Μερών</a:t>
            </a:r>
          </a:p>
          <a:p>
            <a:r>
              <a:rPr lang="el-GR" sz="1800" dirty="0"/>
              <a:t>Πώς μπορούν οι εμπλεκόμενοι να υποστηρίξουν ο ένας τον άλλο;</a:t>
            </a:r>
          </a:p>
          <a:p>
            <a:r>
              <a:rPr lang="el-GR" sz="1800" dirty="0"/>
              <a:t>Προσδιορίστε τρόπους αποτελεσματικής συνεργασίας μεταξύ εκπαιδευτικών, γονέων και μαθητών</a:t>
            </a:r>
          </a:p>
          <a:p>
            <a:r>
              <a:rPr lang="el-GR" sz="1800" b="1" dirty="0"/>
              <a:t>3. Δεξιότητες Ανθεκτικότητας</a:t>
            </a:r>
          </a:p>
          <a:p>
            <a:r>
              <a:rPr lang="el-GR" sz="1800" dirty="0"/>
              <a:t>Ποιες συγκεκριμένες δεξιότητες ανθεκτικότητας απαιτούνται σε αυτό το σενάριο;Χαρτογραφήστε τους προστατευτικούς παράγοντες σε πρακτικές εφαρμογές.</a:t>
            </a:r>
            <a:endParaRPr lang="LID4096"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5"/>
          <p:cNvSpPr/>
          <p:nvPr/>
        </p:nvSpPr>
        <p:spPr>
          <a:xfrm>
            <a:off x="0" y="0"/>
            <a:ext cx="12192000" cy="6858000"/>
          </a:xfrm>
          <a:prstGeom prst="rect">
            <a:avLst/>
          </a:prstGeom>
          <a:solidFill>
            <a:srgbClr val="8FD0E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6" name="Google Shape;326;p15"/>
          <p:cNvSpPr txBox="1"/>
          <p:nvPr/>
        </p:nvSpPr>
        <p:spPr>
          <a:xfrm>
            <a:off x="692834" y="671731"/>
            <a:ext cx="10806332" cy="618626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chemeClr val="dk1"/>
              </a:buClr>
              <a:buSzPts val="2200"/>
              <a:buFont typeface="Arial"/>
              <a:buNone/>
            </a:pPr>
            <a:r>
              <a:rPr lang="el-GR" sz="2200" dirty="0">
                <a:solidFill>
                  <a:schemeClr val="dk1"/>
                </a:solidFill>
                <a:latin typeface="Arial"/>
                <a:ea typeface="Arial"/>
                <a:cs typeface="Arial"/>
                <a:sym typeface="Arial"/>
              </a:rPr>
              <a:t>Περιγραφή Σενάριου:Το πρωί της Δευτέρας, αρκετοί μαθητές φτάνουν εμφανώς αγχωμένοι. Κατά τη διάρκεια του Σαββατοκύριακου, κυκλοφόρησε στο TikTok ένα βίντεο που ισχυρίζεται ότι υπάρχει «διαρροή τοξικών χημικών» κοντά στην πόλη τους, προκαλώντας σοβαρές ασθένειες. Το βίντεο περιλαμβάνει δραματικές εικόνες, ανησυχητική μουσική και ψευδή είδηση. Οι μαθητές/τριες ισχυρίζονται ότι «ο φίλος του ξαδέλφου τους ξέρει κάποιον που αρρώστησε». Οι γονείς αρχίζουν να στέλνουν μηνύματα στους εκπαιδευτικούς, ρωτώντας αν πρέπει να κλείσει το σχολείο.Στην πρωινή τάξη, οι μαθητές/τριες αρχίζουν να κάνουν εικασίες δυνατά. Κάποιοι φοβούνται, άλλοι είναι θυμωμένοι που «το σχολείο δεν κάνει τίποτα», ενώ άλλοι μοιράζονται θεωρίες συνωμοσίας. Η ατμόσφαιρα γίνεται τεταμένη, με τον φόβο και τη σύγχυση να εξαπλώνονται γρήγορα. Ο/Η εκπαιδευτικός πρέπει να ανταποκριθεί άμεσα, διαχειριζόμενος/η συναισθήματα και παραπληροφόρηση.</a:t>
            </a:r>
            <a:endParaRPr sz="2200" dirty="0">
              <a:solidFill>
                <a:schemeClr val="dk1"/>
              </a:solidFill>
              <a:latin typeface="Arial"/>
              <a:ea typeface="Arial"/>
              <a:cs typeface="Arial"/>
              <a:sym typeface="Arial"/>
            </a:endParaRPr>
          </a:p>
        </p:txBody>
      </p:sp>
      <p:sp>
        <p:nvSpPr>
          <p:cNvPr id="327" name="Google Shape;327;p15"/>
          <p:cNvSpPr/>
          <p:nvPr/>
        </p:nvSpPr>
        <p:spPr>
          <a:xfrm>
            <a:off x="842995" y="426047"/>
            <a:ext cx="4793033" cy="56091"/>
          </a:xfrm>
          <a:prstGeom prst="rect">
            <a:avLst/>
          </a:prstGeom>
          <a:noFill/>
          <a:ln>
            <a:noFill/>
          </a:ln>
        </p:spPr>
        <p:txBody>
          <a:bodyPr spcFirstLastPara="1" wrap="square" lIns="0" tIns="0" rIns="0" bIns="0" anchor="t" anchorCtr="0">
            <a:noAutofit/>
          </a:bodyPr>
          <a:lstStyle/>
          <a:p>
            <a:pPr marL="0" marR="0" lvl="0" indent="0" algn="l" rtl="0">
              <a:lnSpc>
                <a:spcPct val="60425"/>
              </a:lnSpc>
              <a:spcBef>
                <a:spcPts val="0"/>
              </a:spcBef>
              <a:spcAft>
                <a:spcPts val="0"/>
              </a:spcAft>
              <a:buNone/>
            </a:pPr>
            <a:r>
              <a:rPr lang="el-GR" sz="4000" b="1" dirty="0">
                <a:solidFill>
                  <a:schemeClr val="lt1"/>
                </a:solidFill>
                <a:latin typeface="Bricolage Grotesque"/>
                <a:ea typeface="Bricolage Grotesque"/>
                <a:cs typeface="Bricolage Grotesque"/>
                <a:sym typeface="Bricolage Grotesque"/>
              </a:rPr>
              <a:t>Μελέτη Περίπτωσης 1</a:t>
            </a:r>
            <a:endParaRPr sz="4000" dirty="0">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16"/>
          <p:cNvSpPr/>
          <p:nvPr/>
        </p:nvSpPr>
        <p:spPr>
          <a:xfrm>
            <a:off x="0" y="0"/>
            <a:ext cx="12192000" cy="6858000"/>
          </a:xfrm>
          <a:prstGeom prst="rect">
            <a:avLst/>
          </a:prstGeom>
          <a:solidFill>
            <a:srgbClr val="C198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3" name="Google Shape;333;p16"/>
          <p:cNvSpPr txBox="1"/>
          <p:nvPr/>
        </p:nvSpPr>
        <p:spPr>
          <a:xfrm>
            <a:off x="774134" y="856397"/>
            <a:ext cx="10643732" cy="60016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400" b="1" dirty="0">
                <a:solidFill>
                  <a:schemeClr val="dk1"/>
                </a:solidFill>
                <a:latin typeface="Arial"/>
                <a:ea typeface="Arial"/>
                <a:cs typeface="Arial"/>
                <a:sym typeface="Arial"/>
              </a:rPr>
              <a:t>Περιγραφή Σενάριου:</a:t>
            </a:r>
            <a:r>
              <a:rPr lang="el-GR" sz="2400" dirty="0">
                <a:solidFill>
                  <a:schemeClr val="dk1"/>
                </a:solidFill>
                <a:latin typeface="Arial"/>
                <a:ea typeface="Arial"/>
                <a:cs typeface="Arial"/>
                <a:sym typeface="Arial"/>
              </a:rPr>
              <a:t>Μία εβδομάδα πριν τις εκλογές του μαθητικού συμβουλίου, αρχίζει να κυκλοφορεί σε ομαδικές συνομιλίες μια φωτογραφία που δείχνει την υποψήφια Maya να βανδαλίζει σχολική περιουσία. Η φωτογραφία φαίνεται πειστική αλλά είναι κατασκευασμένη: το πρόσωπό της έχει προστεθεί ψηφιακά σε σώμα άλλου ατόμου. Υποστηρικτές αντίπαλου υποψηφίου τη διαδίδουν για να βλάψουν την εκστρατεία της.Οι μαθητές είναι εξοργισμένοι. Πολλοί πιστεύουν την εικόνα, άλλοι υπερασπίζονται τη Maya. Ξεσπούν διαμάχες στους διαδρόμους και στο διαδίκτυο. Η Maya είναι συντετριμμένη και δεν θέλει να πάει σχολείο. Κάποιοι μαθητές λένε «Οι εικόνες δεν λένε ψέματα», ενώ άλλοι χλευάζουν την ιδέα των “deepfakes”, θεωρώντας τα δικαιολογίες.Ένας/Μία εκπαιδευτικός ακούει έντονες συζητήσεις κατά τη διάρκεια ομαδικής εργασίας. Η ατμόσφαιρα είναι πολωμένη. Κάποιοι μαθητές ζητούν τιμωρία για τη Maya, άλλοι κατηγορούν συμμαθητές για εκφοβισμό. Ο/Η εκπαιδευτικός πρέπει να αντιμετωπίσει τη σύγκρουση, να διδάξει δεξιότητες ανθεκτικότητας και να βοηθήσει τους μαθητές να πλοηγηθούν σε χειραγωγημένα μέσα.</a:t>
            </a:r>
            <a:endParaRPr sz="2400" dirty="0">
              <a:solidFill>
                <a:schemeClr val="dk1"/>
              </a:solidFill>
              <a:latin typeface="Arial"/>
              <a:ea typeface="Arial"/>
              <a:cs typeface="Arial"/>
              <a:sym typeface="Arial"/>
            </a:endParaRPr>
          </a:p>
        </p:txBody>
      </p:sp>
      <p:sp>
        <p:nvSpPr>
          <p:cNvPr id="334" name="Google Shape;334;p16"/>
          <p:cNvSpPr/>
          <p:nvPr/>
        </p:nvSpPr>
        <p:spPr>
          <a:xfrm>
            <a:off x="1102791" y="411230"/>
            <a:ext cx="6312162" cy="45719"/>
          </a:xfrm>
          <a:prstGeom prst="rect">
            <a:avLst/>
          </a:prstGeom>
          <a:noFill/>
          <a:ln>
            <a:noFill/>
          </a:ln>
        </p:spPr>
        <p:txBody>
          <a:bodyPr spcFirstLastPara="1" wrap="square" lIns="0" tIns="0" rIns="0" bIns="0" anchor="t" anchorCtr="0">
            <a:noAutofit/>
          </a:bodyPr>
          <a:lstStyle/>
          <a:p>
            <a:pPr marL="0" marR="0" lvl="0" indent="0" algn="l" rtl="0">
              <a:lnSpc>
                <a:spcPct val="60425"/>
              </a:lnSpc>
              <a:spcBef>
                <a:spcPts val="0"/>
              </a:spcBef>
              <a:spcAft>
                <a:spcPts val="0"/>
              </a:spcAft>
              <a:buNone/>
            </a:pPr>
            <a:r>
              <a:rPr lang="el-GR" sz="4000" b="1" dirty="0">
                <a:solidFill>
                  <a:schemeClr val="lt1"/>
                </a:solidFill>
                <a:latin typeface="Bricolage Grotesque"/>
                <a:ea typeface="Bricolage Grotesque"/>
                <a:cs typeface="Bricolage Grotesque"/>
                <a:sym typeface="Bricolage Grotesque"/>
              </a:rPr>
              <a:t>Μελέτη Περίπτωσης 2</a:t>
            </a:r>
            <a:endParaRPr sz="4000" dirty="0">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grpSp>
        <p:nvGrpSpPr>
          <p:cNvPr id="339" name="Google Shape;339;p17"/>
          <p:cNvGrpSpPr/>
          <p:nvPr/>
        </p:nvGrpSpPr>
        <p:grpSpPr>
          <a:xfrm>
            <a:off x="0" y="0"/>
            <a:ext cx="12271248" cy="6858000"/>
            <a:chOff x="0" y="0"/>
            <a:chExt cx="12271248" cy="6858000"/>
          </a:xfrm>
        </p:grpSpPr>
        <p:sp>
          <p:nvSpPr>
            <p:cNvPr id="340" name="Google Shape;340;p17"/>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41" name="Google Shape;341;p17"/>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
        <p:nvSpPr>
          <p:cNvPr id="342" name="Google Shape;342;p17"/>
          <p:cNvSpPr txBox="1"/>
          <p:nvPr/>
        </p:nvSpPr>
        <p:spPr>
          <a:xfrm>
            <a:off x="1925565" y="3107568"/>
            <a:ext cx="8697970" cy="35393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Arial"/>
              <a:buNone/>
            </a:pPr>
            <a:r>
              <a:rPr lang="el-GR" sz="2800" dirty="0">
                <a:solidFill>
                  <a:schemeClr val="dk1"/>
                </a:solidFill>
                <a:latin typeface="Arial"/>
                <a:ea typeface="Arial"/>
                <a:cs typeface="Arial"/>
                <a:sym typeface="Arial"/>
              </a:rPr>
              <a:t>Η ανθεκτικότητα είναι το ισχυρότερο εργαλείο μας απέναντι στην παραπληροφόρηση.</a:t>
            </a:r>
          </a:p>
          <a:p>
            <a:pPr marL="0" marR="0" lvl="0" indent="0" algn="l" rtl="0">
              <a:spcBef>
                <a:spcPts val="0"/>
              </a:spcBef>
              <a:spcAft>
                <a:spcPts val="0"/>
              </a:spcAft>
              <a:buClr>
                <a:schemeClr val="dk1"/>
              </a:buClr>
              <a:buSzPts val="2800"/>
              <a:buFont typeface="Arial"/>
              <a:buNone/>
            </a:pPr>
            <a:endParaRPr lang="el-GR" sz="2800" dirty="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800"/>
              <a:buFont typeface="Arial"/>
              <a:buNone/>
            </a:pPr>
            <a:r>
              <a:rPr lang="el-GR" sz="2800" dirty="0">
                <a:solidFill>
                  <a:schemeClr val="dk1"/>
                </a:solidFill>
                <a:latin typeface="Arial"/>
                <a:ea typeface="Arial"/>
                <a:cs typeface="Arial"/>
                <a:sym typeface="Arial"/>
              </a:rPr>
              <a:t>Όταν οι εκπαιδευτικοί την καλλιεργούν, οι μαθητές/τριες τη μαθαίνουν.</a:t>
            </a:r>
          </a:p>
          <a:p>
            <a:pPr marL="0" marR="0" lvl="0" indent="0" algn="l" rtl="0">
              <a:spcBef>
                <a:spcPts val="0"/>
              </a:spcBef>
              <a:spcAft>
                <a:spcPts val="0"/>
              </a:spcAft>
              <a:buClr>
                <a:schemeClr val="dk1"/>
              </a:buClr>
              <a:buSzPts val="2800"/>
              <a:buFont typeface="Arial"/>
              <a:buNone/>
            </a:pPr>
            <a:endParaRPr lang="el-GR" sz="2800" dirty="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800"/>
              <a:buFont typeface="Arial"/>
              <a:buNone/>
            </a:pPr>
            <a:r>
              <a:rPr lang="el-GR" sz="2800" dirty="0">
                <a:solidFill>
                  <a:schemeClr val="dk1"/>
                </a:solidFill>
                <a:latin typeface="Arial"/>
                <a:ea typeface="Arial"/>
                <a:cs typeface="Arial"/>
                <a:sym typeface="Arial"/>
              </a:rPr>
              <a:t>Όταν οι μαθητές/τριες την μαθαίνουν, οι κοινότητες γίνονται πιο δυνατές.</a:t>
            </a:r>
            <a:endParaRPr dirty="0"/>
          </a:p>
        </p:txBody>
      </p:sp>
      <p:sp>
        <p:nvSpPr>
          <p:cNvPr id="343" name="Google Shape;343;p17"/>
          <p:cNvSpPr/>
          <p:nvPr/>
        </p:nvSpPr>
        <p:spPr>
          <a:xfrm>
            <a:off x="2067950" y="875800"/>
            <a:ext cx="8413200" cy="54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l-GR" sz="3600" b="1" dirty="0">
                <a:solidFill>
                  <a:srgbClr val="0C4DA2"/>
                </a:solidFill>
                <a:latin typeface="Bricolage Grotesque"/>
                <a:ea typeface="Bricolage Grotesque"/>
                <a:cs typeface="Bricolage Grotesque"/>
                <a:sym typeface="Bricolage Grotesque"/>
              </a:rPr>
              <a:t>Συμπέρασμα: Δημιουργία Ανθεκτικών Μαθητών/τριών σε έναν Θορυβώδη Κόσμο</a:t>
            </a:r>
            <a:endParaRPr sz="3600" dirty="0">
              <a:solidFill>
                <a:schemeClr val="dk1"/>
              </a:solidFill>
              <a:latin typeface="Arial"/>
              <a:ea typeface="Arial"/>
              <a:cs typeface="Arial"/>
              <a:sym typeface="Arial"/>
            </a:endParaRPr>
          </a:p>
        </p:txBody>
      </p:sp>
      <p:pic>
        <p:nvPicPr>
          <p:cNvPr id="344" name="Google Shape;344;p17"/>
          <p:cNvPicPr preferRelativeResize="0"/>
          <p:nvPr/>
        </p:nvPicPr>
        <p:blipFill rotWithShape="1">
          <a:blip r:embed="rId5">
            <a:alphaModFix/>
          </a:blip>
          <a:srcRect/>
          <a:stretch/>
        </p:blipFill>
        <p:spPr>
          <a:xfrm>
            <a:off x="10167344" y="5143355"/>
            <a:ext cx="2024657" cy="171464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2" descr="preencoded.png"/>
          <p:cNvPicPr preferRelativeResize="0"/>
          <p:nvPr/>
        </p:nvPicPr>
        <p:blipFill rotWithShape="1">
          <a:blip r:embed="rId3">
            <a:alphaModFix/>
          </a:blip>
          <a:srcRect/>
          <a:stretch/>
        </p:blipFill>
        <p:spPr>
          <a:xfrm>
            <a:off x="-209550" y="-75950"/>
            <a:ext cx="4137891" cy="6858000"/>
          </a:xfrm>
          <a:prstGeom prst="rect">
            <a:avLst/>
          </a:prstGeom>
          <a:noFill/>
          <a:ln>
            <a:noFill/>
          </a:ln>
        </p:spPr>
      </p:pic>
      <p:sp>
        <p:nvSpPr>
          <p:cNvPr id="133" name="Google Shape;133;p2"/>
          <p:cNvSpPr/>
          <p:nvPr/>
        </p:nvSpPr>
        <p:spPr>
          <a:xfrm>
            <a:off x="5169035" y="659733"/>
            <a:ext cx="6297017" cy="1181299"/>
          </a:xfrm>
          <a:prstGeom prst="rect">
            <a:avLst/>
          </a:prstGeom>
          <a:noFill/>
          <a:ln>
            <a:noFill/>
          </a:ln>
        </p:spPr>
        <p:txBody>
          <a:bodyPr spcFirstLastPara="1" wrap="square" lIns="0" tIns="0" rIns="0" bIns="0" anchor="t" anchorCtr="0">
            <a:noAutofit/>
          </a:bodyPr>
          <a:lstStyle/>
          <a:p>
            <a:pPr marL="0" marR="0" lvl="0" indent="0" algn="l" rtl="0">
              <a:lnSpc>
                <a:spcPct val="124723"/>
              </a:lnSpc>
              <a:spcBef>
                <a:spcPts val="0"/>
              </a:spcBef>
              <a:spcAft>
                <a:spcPts val="0"/>
              </a:spcAft>
              <a:buNone/>
            </a:pPr>
            <a:r>
              <a:rPr lang="el-GR" sz="3709" b="1" i="0" u="none" strike="noStrike" cap="none" dirty="0">
                <a:solidFill>
                  <a:srgbClr val="0C4DA2"/>
                </a:solidFill>
                <a:latin typeface="Bricolage Grotesque"/>
                <a:ea typeface="Bricolage Grotesque"/>
                <a:cs typeface="Bricolage Grotesque"/>
                <a:sym typeface="Bricolage Grotesque"/>
              </a:rPr>
              <a:t>Δομή Ενότητας</a:t>
            </a:r>
            <a:endParaRPr sz="3709" b="0" i="0" u="none" strike="noStrike" cap="none" dirty="0">
              <a:solidFill>
                <a:schemeClr val="dk1"/>
              </a:solidFill>
              <a:latin typeface="Arial"/>
              <a:ea typeface="Arial"/>
              <a:cs typeface="Arial"/>
              <a:sym typeface="Arial"/>
            </a:endParaRPr>
          </a:p>
        </p:txBody>
      </p:sp>
      <p:sp>
        <p:nvSpPr>
          <p:cNvPr id="134" name="Google Shape;134;p2"/>
          <p:cNvSpPr/>
          <p:nvPr/>
        </p:nvSpPr>
        <p:spPr>
          <a:xfrm>
            <a:off x="4390356" y="1538539"/>
            <a:ext cx="7435273" cy="1814513"/>
          </a:xfrm>
          <a:prstGeom prst="rect">
            <a:avLst/>
          </a:prstGeom>
          <a:noFill/>
          <a:ln>
            <a:noFill/>
          </a:ln>
        </p:spPr>
        <p:txBody>
          <a:bodyPr spcFirstLastPara="1" wrap="square" lIns="0" tIns="0" rIns="0" bIns="0" anchor="t" anchorCtr="0">
            <a:noAutofit/>
          </a:bodyPr>
          <a:lstStyle/>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Εισαγωγή</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Δραστηριότητα 1: Πώς αντιλαμβάνεστε την έννοια της ανθεκτικότητας;</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Ορισμοί</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Βασικοί προστατευτικοί παράγοντες για την ανθεκτικότητα</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Γιατί η ανθεκτικότητα είναι σημαντική</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Δραστηριότητα 2: Ανάλυση Ψηφιακής Προσωπικότητας</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Δραστηριότητα 3: Ανάλυση Μελέτης Περίπτωσης</a:t>
            </a:r>
          </a:p>
          <a:p>
            <a:pPr marL="228611" marR="0" lvl="0" indent="-228611" algn="l" rtl="0">
              <a:spcBef>
                <a:spcPts val="0"/>
              </a:spcBef>
              <a:spcAft>
                <a:spcPts val="0"/>
              </a:spcAft>
              <a:buClr>
                <a:schemeClr val="dk1"/>
              </a:buClr>
              <a:buSzPts val="2400"/>
              <a:buFont typeface="Arial"/>
              <a:buChar char="•"/>
            </a:pPr>
            <a:r>
              <a:rPr lang="el-GR" sz="2400" b="0" i="0" u="none" strike="noStrike" cap="none" dirty="0">
                <a:solidFill>
                  <a:schemeClr val="dk1"/>
                </a:solidFill>
                <a:latin typeface="Arial"/>
                <a:ea typeface="Arial"/>
                <a:cs typeface="Arial"/>
                <a:sym typeface="Arial"/>
              </a:rPr>
              <a:t>Συμπεράσματα</a:t>
            </a:r>
            <a:endParaRPr sz="2400" b="0" i="0" u="none" strike="noStrike" cap="none" dirty="0">
              <a:solidFill>
                <a:schemeClr val="dk1"/>
              </a:solidFill>
              <a:latin typeface="Arial"/>
              <a:ea typeface="Arial"/>
              <a:cs typeface="Arial"/>
              <a:sym typeface="Arial"/>
            </a:endParaRPr>
          </a:p>
          <a:p>
            <a:pPr marL="228611" marR="0" lvl="0" indent="-76211" algn="l" rtl="0">
              <a:lnSpc>
                <a:spcPct val="150000"/>
              </a:lnSpc>
              <a:spcBef>
                <a:spcPts val="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p:txBody>
      </p:sp>
      <p:pic>
        <p:nvPicPr>
          <p:cNvPr id="135" name="Google Shape;135;p2"/>
          <p:cNvPicPr preferRelativeResize="0"/>
          <p:nvPr/>
        </p:nvPicPr>
        <p:blipFill rotWithShape="1">
          <a:blip r:embed="rId4">
            <a:alphaModFix/>
          </a:blip>
          <a:srcRect/>
          <a:stretch/>
        </p:blipFill>
        <p:spPr>
          <a:xfrm>
            <a:off x="10740101" y="5507935"/>
            <a:ext cx="1451899" cy="127411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3"/>
          <p:cNvSpPr/>
          <p:nvPr/>
        </p:nvSpPr>
        <p:spPr>
          <a:xfrm>
            <a:off x="79248" y="0"/>
            <a:ext cx="12192000"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pic>
        <p:nvPicPr>
          <p:cNvPr id="141" name="Google Shape;141;p3"/>
          <p:cNvPicPr preferRelativeResize="0"/>
          <p:nvPr/>
        </p:nvPicPr>
        <p:blipFill rotWithShape="1">
          <a:blip r:embed="rId4">
            <a:alphaModFix/>
          </a:blip>
          <a:srcRect/>
          <a:stretch/>
        </p:blipFill>
        <p:spPr>
          <a:xfrm>
            <a:off x="10751181" y="5538589"/>
            <a:ext cx="1419823" cy="1191718"/>
          </a:xfrm>
          <a:prstGeom prst="rect">
            <a:avLst/>
          </a:prstGeom>
          <a:noFill/>
          <a:ln>
            <a:noFill/>
          </a:ln>
        </p:spPr>
      </p:pic>
      <p:sp>
        <p:nvSpPr>
          <p:cNvPr id="142" name="Google Shape;142;p3"/>
          <p:cNvSpPr txBox="1"/>
          <p:nvPr/>
        </p:nvSpPr>
        <p:spPr>
          <a:xfrm>
            <a:off x="1390074" y="1224161"/>
            <a:ext cx="9411855" cy="762000"/>
          </a:xfrm>
          <a:prstGeom prst="rect">
            <a:avLst/>
          </a:prstGeom>
          <a:noFill/>
          <a:ln>
            <a:noFill/>
          </a:ln>
        </p:spPr>
        <p:txBody>
          <a:bodyPr spcFirstLastPara="1" wrap="square" lIns="91425" tIns="45700" rIns="91425" bIns="45700" anchor="ctr" anchorCtr="0">
            <a:normAutofit fontScale="75000" lnSpcReduction="20000"/>
          </a:bodyPr>
          <a:lstStyle/>
          <a:p>
            <a:pPr marL="0" marR="0" lvl="0" indent="0" algn="l" rtl="0">
              <a:lnSpc>
                <a:spcPct val="90000"/>
              </a:lnSpc>
              <a:spcBef>
                <a:spcPts val="0"/>
              </a:spcBef>
              <a:spcAft>
                <a:spcPts val="0"/>
              </a:spcAft>
              <a:buClr>
                <a:srgbClr val="0C4DA2"/>
              </a:buClr>
              <a:buSzPct val="100000"/>
              <a:buFont typeface="Bricolage Grotesque"/>
              <a:buNone/>
            </a:pPr>
            <a:r>
              <a:rPr lang="el-GR" sz="4134" b="1" i="0" u="none" strike="noStrike" cap="none" dirty="0">
                <a:solidFill>
                  <a:srgbClr val="0C4DA2"/>
                </a:solidFill>
                <a:latin typeface="Bricolage Grotesque"/>
                <a:ea typeface="Bricolage Grotesque"/>
                <a:cs typeface="Bricolage Grotesque"/>
                <a:sym typeface="Bricolage Grotesque"/>
              </a:rPr>
              <a:t>Ποια από τις παρακάτω επιλογές περιγράφει καλύτερα την ανθεκτικότητα;</a:t>
            </a:r>
            <a:endParaRPr sz="4400" b="0" i="0" u="none" strike="noStrike" cap="none" dirty="0">
              <a:solidFill>
                <a:schemeClr val="dk1"/>
              </a:solidFill>
              <a:latin typeface="Play"/>
              <a:ea typeface="Play"/>
              <a:cs typeface="Play"/>
              <a:sym typeface="Play"/>
            </a:endParaRPr>
          </a:p>
        </p:txBody>
      </p:sp>
      <p:sp>
        <p:nvSpPr>
          <p:cNvPr id="143" name="Google Shape;143;p3"/>
          <p:cNvSpPr txBox="1"/>
          <p:nvPr/>
        </p:nvSpPr>
        <p:spPr>
          <a:xfrm>
            <a:off x="1865747" y="2616532"/>
            <a:ext cx="9301019" cy="1724561"/>
          </a:xfrm>
          <a:prstGeom prst="rect">
            <a:avLst/>
          </a:prstGeom>
          <a:noFill/>
          <a:ln>
            <a:noFill/>
          </a:ln>
        </p:spPr>
        <p:txBody>
          <a:bodyPr spcFirstLastPara="1" wrap="square" lIns="91425" tIns="45700" rIns="91425" bIns="45700" anchor="t" anchorCtr="0">
            <a:normAutofit fontScale="92500" lnSpcReduction="20000"/>
          </a:bodyPr>
          <a:lstStyle/>
          <a:p>
            <a:pPr marL="228600" marR="0" lvl="0" indent="-228600" algn="l" rtl="0">
              <a:lnSpc>
                <a:spcPct val="90000"/>
              </a:lnSpc>
              <a:spcBef>
                <a:spcPts val="0"/>
              </a:spcBef>
              <a:spcAft>
                <a:spcPts val="0"/>
              </a:spcAft>
              <a:buClr>
                <a:srgbClr val="8CD872"/>
              </a:buClr>
              <a:buSzPts val="3520"/>
              <a:buFont typeface="Arial"/>
              <a:buChar char="•"/>
            </a:pPr>
            <a:r>
              <a:rPr lang="el-GR" sz="2933" b="0" i="0" u="none" strike="noStrike" cap="none" dirty="0">
                <a:solidFill>
                  <a:schemeClr val="dk1"/>
                </a:solidFill>
                <a:latin typeface="Arial"/>
                <a:ea typeface="Arial"/>
                <a:cs typeface="Arial"/>
                <a:sym typeface="Arial"/>
              </a:rPr>
              <a:t>Ανάκαμψη μετά από αποτυχία</a:t>
            </a:r>
            <a:endParaRPr lang="en-GB" sz="2933" b="0" i="0" u="none" strike="noStrike" cap="none" dirty="0">
              <a:solidFill>
                <a:schemeClr val="dk1"/>
              </a:solidFill>
              <a:latin typeface="Arial"/>
              <a:ea typeface="Arial"/>
              <a:cs typeface="Arial"/>
              <a:sym typeface="Arial"/>
            </a:endParaRPr>
          </a:p>
          <a:p>
            <a:pPr marL="228600" marR="0" lvl="0" indent="-228600" algn="l" rtl="0">
              <a:lnSpc>
                <a:spcPct val="90000"/>
              </a:lnSpc>
              <a:spcBef>
                <a:spcPts val="0"/>
              </a:spcBef>
              <a:spcAft>
                <a:spcPts val="0"/>
              </a:spcAft>
              <a:buClr>
                <a:srgbClr val="8CD872"/>
              </a:buClr>
              <a:buSzPts val="3520"/>
              <a:buFont typeface="Arial"/>
              <a:buChar char="•"/>
            </a:pPr>
            <a:r>
              <a:rPr lang="el-GR" sz="2933" b="0" i="0" u="none" strike="noStrike" cap="none" dirty="0">
                <a:solidFill>
                  <a:schemeClr val="dk1"/>
                </a:solidFill>
                <a:latin typeface="Arial"/>
                <a:ea typeface="Arial"/>
                <a:cs typeface="Arial"/>
                <a:sym typeface="Arial"/>
              </a:rPr>
              <a:t>Αποφυγή προκλήσεων</a:t>
            </a:r>
            <a:endParaRPr lang="en-GB" sz="2933" b="0" i="0" u="none" strike="noStrike" cap="none" dirty="0">
              <a:solidFill>
                <a:schemeClr val="dk1"/>
              </a:solidFill>
              <a:latin typeface="Arial"/>
              <a:ea typeface="Arial"/>
              <a:cs typeface="Arial"/>
              <a:sym typeface="Arial"/>
            </a:endParaRPr>
          </a:p>
          <a:p>
            <a:pPr marL="228600" marR="0" lvl="0" indent="-228600" algn="l" rtl="0">
              <a:lnSpc>
                <a:spcPct val="90000"/>
              </a:lnSpc>
              <a:spcBef>
                <a:spcPts val="0"/>
              </a:spcBef>
              <a:spcAft>
                <a:spcPts val="0"/>
              </a:spcAft>
              <a:buClr>
                <a:srgbClr val="8CD872"/>
              </a:buClr>
              <a:buSzPts val="3520"/>
              <a:buFont typeface="Arial"/>
              <a:buChar char="•"/>
            </a:pPr>
            <a:r>
              <a:rPr lang="el-GR" sz="2933" b="0" i="0" u="none" strike="noStrike" cap="none" dirty="0">
                <a:solidFill>
                  <a:schemeClr val="dk1"/>
                </a:solidFill>
                <a:latin typeface="Arial"/>
                <a:ea typeface="Arial"/>
                <a:cs typeface="Arial"/>
                <a:sym typeface="Arial"/>
              </a:rPr>
              <a:t>Θετική προσαρμογή παρά τις αντιξοότητες</a:t>
            </a:r>
            <a:endParaRPr lang="en-GB" sz="2933" b="0" i="0" u="none" strike="noStrike" cap="none" dirty="0">
              <a:solidFill>
                <a:schemeClr val="dk1"/>
              </a:solidFill>
              <a:latin typeface="Arial"/>
              <a:ea typeface="Arial"/>
              <a:cs typeface="Arial"/>
              <a:sym typeface="Arial"/>
            </a:endParaRPr>
          </a:p>
          <a:p>
            <a:pPr marL="228600" marR="0" lvl="0" indent="-228600" algn="l" rtl="0">
              <a:lnSpc>
                <a:spcPct val="90000"/>
              </a:lnSpc>
              <a:spcBef>
                <a:spcPts val="0"/>
              </a:spcBef>
              <a:spcAft>
                <a:spcPts val="0"/>
              </a:spcAft>
              <a:buClr>
                <a:srgbClr val="8CD872"/>
              </a:buClr>
              <a:buSzPts val="3520"/>
              <a:buFont typeface="Arial"/>
              <a:buChar char="•"/>
            </a:pPr>
            <a:r>
              <a:rPr lang="el-GR" sz="2933" b="0" i="0" u="none" strike="noStrike" cap="none" dirty="0">
                <a:solidFill>
                  <a:schemeClr val="dk1"/>
                </a:solidFill>
                <a:latin typeface="Arial"/>
                <a:ea typeface="Arial"/>
                <a:cs typeface="Arial"/>
                <a:sym typeface="Arial"/>
              </a:rPr>
              <a:t>Ποια από τις παρακάτω επιλογές περιγράφει καλύτερα την ανθεκτικότητα;</a:t>
            </a:r>
            <a:endParaRPr sz="2933" b="0" i="0" u="none" strike="noStrike" cap="none" dirty="0">
              <a:solidFill>
                <a:schemeClr val="dk1"/>
              </a:solidFill>
              <a:latin typeface="Arial"/>
              <a:ea typeface="Arial"/>
              <a:cs typeface="Arial"/>
              <a:sym typeface="Arial"/>
            </a:endParaRPr>
          </a:p>
        </p:txBody>
      </p:sp>
      <p:sp>
        <p:nvSpPr>
          <p:cNvPr id="144" name="Google Shape;144;p3"/>
          <p:cNvSpPr/>
          <p:nvPr/>
        </p:nvSpPr>
        <p:spPr>
          <a:xfrm>
            <a:off x="-1879600" y="7931951"/>
            <a:ext cx="12192000" cy="9163495"/>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5">
              <a:alphaModFix amt="30000"/>
            </a:blip>
            <a:stretch>
              <a:fillRect/>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45" name="Google Shape;145;p3"/>
          <p:cNvSpPr txBox="1"/>
          <p:nvPr/>
        </p:nvSpPr>
        <p:spPr>
          <a:xfrm>
            <a:off x="4216400" y="4508307"/>
            <a:ext cx="3759200" cy="707846"/>
          </a:xfrm>
          <a:prstGeom prst="rect">
            <a:avLst/>
          </a:prstGeom>
          <a:noFill/>
          <a:ln>
            <a:noFill/>
          </a:ln>
        </p:spPr>
        <p:txBody>
          <a:bodyPr spcFirstLastPara="1" wrap="square" lIns="91425" tIns="45700" rIns="91425" bIns="45700" anchor="t" anchorCtr="0">
            <a:spAutoFit/>
          </a:bodyPr>
          <a:lstStyle/>
          <a:p>
            <a:pPr lvl="0" algn="ctr"/>
            <a:r>
              <a:rPr lang="el-GR" sz="4000" dirty="0">
                <a:solidFill>
                  <a:schemeClr val="dk1"/>
                </a:solidFill>
              </a:rPr>
              <a:t>Γιατί;</a:t>
            </a:r>
            <a:endParaRPr sz="1200" b="0" i="0" u="none" strike="noStrike" cap="none" dirty="0">
              <a:solidFill>
                <a:srgbClr val="0B769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grpSp>
        <p:nvGrpSpPr>
          <p:cNvPr id="151" name="Google Shape;151;p4"/>
          <p:cNvGrpSpPr/>
          <p:nvPr/>
        </p:nvGrpSpPr>
        <p:grpSpPr>
          <a:xfrm>
            <a:off x="0" y="15269"/>
            <a:ext cx="12271248" cy="6858000"/>
            <a:chOff x="0" y="0"/>
            <a:chExt cx="12271248" cy="6858000"/>
          </a:xfrm>
        </p:grpSpPr>
        <p:sp>
          <p:nvSpPr>
            <p:cNvPr id="152" name="Google Shape;152;p4"/>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3" name="Google Shape;153;p4"/>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grpSp>
      <p:sp>
        <p:nvSpPr>
          <p:cNvPr id="154" name="Google Shape;154;p4"/>
          <p:cNvSpPr/>
          <p:nvPr/>
        </p:nvSpPr>
        <p:spPr>
          <a:xfrm>
            <a:off x="1272464" y="1123678"/>
            <a:ext cx="9334577" cy="1200329"/>
          </a:xfrm>
          <a:prstGeom prst="rect">
            <a:avLst/>
          </a:prstGeom>
          <a:solidFill>
            <a:srgbClr val="92CCDC"/>
          </a:solidFill>
          <a:ln>
            <a:noFill/>
          </a:ln>
        </p:spPr>
        <p:txBody>
          <a:bodyPr spcFirstLastPara="1" wrap="square" lIns="91425" tIns="45700" rIns="91425" bIns="45700" anchor="ctr" anchorCtr="0">
            <a:spAutoFit/>
          </a:bodyPr>
          <a:lstStyle/>
          <a:p>
            <a:pPr marL="0" marR="0" lvl="0" indent="0" algn="l" rtl="0">
              <a:spcBef>
                <a:spcPts val="0"/>
              </a:spcBef>
              <a:spcAft>
                <a:spcPts val="0"/>
              </a:spcAft>
              <a:buNone/>
            </a:pPr>
            <a:r>
              <a:rPr lang="el-GR" sz="1800" b="0" i="0" u="none" strike="noStrike" cap="none" dirty="0">
                <a:solidFill>
                  <a:srgbClr val="000000"/>
                </a:solidFill>
                <a:latin typeface="Arial"/>
                <a:ea typeface="Arial"/>
                <a:cs typeface="Arial"/>
                <a:sym typeface="Arial"/>
              </a:rPr>
              <a:t>Φανταστείτε ότι περιηγείστε στα μέσα κοινωνικής δικτύωσης και συναντάτε μια ανάρτηση από έναν/μία μαθητή/μαθήτριά σας που φαίνεται επείγουσα και συναισθηματικά φορτισμένη.Η ανάρτηση αντιφάσκει με κάτι που διδάξατε την προηγούμενη εβδομάδα.Νιώθετε ένα μείγμα αμφιβολίας, πίεσης και ευθύνης. Τι κάνετε εκείνη τη στιγμή;</a:t>
            </a:r>
            <a:endParaRPr sz="1400" b="1" i="0" u="none" strike="noStrike" cap="none" dirty="0">
              <a:solidFill>
                <a:srgbClr val="000000"/>
              </a:solidFill>
              <a:latin typeface="Arial"/>
              <a:ea typeface="Arial"/>
              <a:cs typeface="Arial"/>
              <a:sym typeface="Arial"/>
            </a:endParaRPr>
          </a:p>
        </p:txBody>
      </p:sp>
      <p:sp>
        <p:nvSpPr>
          <p:cNvPr id="155" name="Google Shape;155;p4"/>
          <p:cNvSpPr txBox="1"/>
          <p:nvPr/>
        </p:nvSpPr>
        <p:spPr>
          <a:xfrm>
            <a:off x="497591" y="97613"/>
            <a:ext cx="13554014" cy="1242052"/>
          </a:xfrm>
          <a:prstGeom prst="rect">
            <a:avLst/>
          </a:prstGeom>
          <a:noFill/>
          <a:ln>
            <a:noFill/>
          </a:ln>
        </p:spPr>
        <p:txBody>
          <a:bodyPr spcFirstLastPara="1" wrap="square" lIns="91425" tIns="45700" rIns="91425" bIns="45700" anchor="ctr" anchorCtr="0">
            <a:normAutofit fontScale="97500"/>
          </a:bodyPr>
          <a:lstStyle/>
          <a:p>
            <a:pPr marL="0" marR="0" lvl="0" indent="0" algn="l" rtl="0">
              <a:lnSpc>
                <a:spcPct val="100000"/>
              </a:lnSpc>
              <a:spcBef>
                <a:spcPts val="0"/>
              </a:spcBef>
              <a:spcAft>
                <a:spcPts val="0"/>
              </a:spcAft>
              <a:buClr>
                <a:srgbClr val="000000"/>
              </a:buClr>
              <a:buSzPct val="112820"/>
              <a:buFont typeface="Calibri"/>
              <a:buNone/>
            </a:pPr>
            <a:r>
              <a:rPr lang="el-GR" sz="4000" b="1" i="0" u="none" strike="noStrike" cap="none" dirty="0">
                <a:solidFill>
                  <a:srgbClr val="0C4DA2"/>
                </a:solidFill>
                <a:latin typeface="Bricolage Grotesque"/>
                <a:ea typeface="Bricolage Grotesque"/>
                <a:cs typeface="Bricolage Grotesque"/>
                <a:sym typeface="Bricolage Grotesque"/>
              </a:rPr>
              <a:t>Δραστηριότητα 1: Πώς «φαίνεται» η ανθεκτικότητα;</a:t>
            </a:r>
            <a:endParaRPr sz="2400" b="0" i="0" u="none" strike="noStrike" cap="none" dirty="0">
              <a:solidFill>
                <a:srgbClr val="000000"/>
              </a:solidFill>
              <a:latin typeface="Calibri"/>
              <a:ea typeface="Calibri"/>
              <a:cs typeface="Calibri"/>
              <a:sym typeface="Calibri"/>
            </a:endParaRPr>
          </a:p>
        </p:txBody>
      </p:sp>
      <p:sp>
        <p:nvSpPr>
          <p:cNvPr id="156" name="Google Shape;156;p4"/>
          <p:cNvSpPr txBox="1"/>
          <p:nvPr/>
        </p:nvSpPr>
        <p:spPr>
          <a:xfrm>
            <a:off x="1272464" y="2983339"/>
            <a:ext cx="9334577" cy="1200329"/>
          </a:xfrm>
          <a:prstGeom prst="rect">
            <a:avLst/>
          </a:prstGeom>
          <a:solidFill>
            <a:srgbClr val="F9DC2B"/>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el-GR" sz="1800" b="0" i="0" u="none" strike="noStrike" cap="none" dirty="0">
                <a:solidFill>
                  <a:srgbClr val="000000"/>
                </a:solidFill>
                <a:latin typeface="Arial"/>
                <a:ea typeface="Arial"/>
                <a:cs typeface="Arial"/>
                <a:sym typeface="Arial"/>
              </a:rPr>
              <a:t>Πάρτε 3 λεπτά και γράψτε σε ένα αυτοκόλλητο σημείωμα ή σε ένα padlet:Ποιες εσωτερικές ποιότητες ή δεξιότητες σας βοηθούν να σταματήσετε, να αξιολογήσετε και να ανταποκριθείτε εποικοδομητικά;</a:t>
            </a:r>
            <a:endParaRPr sz="1800" b="0" i="0" u="none" strike="noStrike" cap="none" dirty="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800"/>
              <a:buFont typeface="Arial"/>
              <a:buNone/>
            </a:pPr>
            <a:endParaRPr sz="1800" b="0" i="0" u="none" strike="noStrike" cap="none" dirty="0">
              <a:solidFill>
                <a:srgbClr val="000000"/>
              </a:solidFill>
              <a:latin typeface="Arial"/>
              <a:ea typeface="Arial"/>
              <a:cs typeface="Arial"/>
              <a:sym typeface="Arial"/>
            </a:endParaRPr>
          </a:p>
        </p:txBody>
      </p:sp>
      <p:pic>
        <p:nvPicPr>
          <p:cNvPr id="157" name="Google Shape;157;p4"/>
          <p:cNvPicPr preferRelativeResize="0"/>
          <p:nvPr/>
        </p:nvPicPr>
        <p:blipFill rotWithShape="1">
          <a:blip r:embed="rId5">
            <a:alphaModFix/>
          </a:blip>
          <a:srcRect/>
          <a:stretch/>
        </p:blipFill>
        <p:spPr>
          <a:xfrm>
            <a:off x="10836599" y="5687096"/>
            <a:ext cx="1395025" cy="1170904"/>
          </a:xfrm>
          <a:prstGeom prst="rect">
            <a:avLst/>
          </a:prstGeom>
          <a:noFill/>
          <a:ln>
            <a:noFill/>
          </a:ln>
        </p:spPr>
      </p:pic>
      <p:sp>
        <p:nvSpPr>
          <p:cNvPr id="158" name="Google Shape;158;p4"/>
          <p:cNvSpPr txBox="1"/>
          <p:nvPr/>
        </p:nvSpPr>
        <p:spPr>
          <a:xfrm>
            <a:off x="1300925" y="4595841"/>
            <a:ext cx="9306116" cy="2031285"/>
          </a:xfrm>
          <a:prstGeom prst="rect">
            <a:avLst/>
          </a:prstGeom>
          <a:solidFill>
            <a:srgbClr val="AB98C2"/>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el-GR" sz="1800" b="1" i="0" u="none" strike="noStrike" cap="none" dirty="0">
                <a:solidFill>
                  <a:srgbClr val="000000"/>
                </a:solidFill>
                <a:latin typeface="Arial"/>
                <a:ea typeface="Arial"/>
                <a:cs typeface="Arial"/>
                <a:sym typeface="Arial"/>
              </a:rPr>
              <a:t>Ας μοιραστούμε και συζητήσουμε:</a:t>
            </a:r>
            <a:endParaRPr lang="en-GB" sz="1800" b="1" i="0" u="none" strike="noStrike" cap="none" dirty="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800"/>
              <a:buFont typeface="Arial"/>
              <a:buNone/>
            </a:pPr>
            <a:endParaRPr lang="en-GB" sz="1800" b="1" dirty="0"/>
          </a:p>
          <a:p>
            <a:pPr marL="285750" marR="0" lvl="0" indent="-285750" algn="l" rtl="0">
              <a:spcBef>
                <a:spcPts val="0"/>
              </a:spcBef>
              <a:spcAft>
                <a:spcPts val="0"/>
              </a:spcAft>
              <a:buClr>
                <a:srgbClr val="000000"/>
              </a:buClr>
              <a:buSzPts val="1800"/>
              <a:buFont typeface="Arial" panose="020B0604020202020204" pitchFamily="34" charset="0"/>
              <a:buChar char="•"/>
            </a:pPr>
            <a:r>
              <a:rPr lang="el-GR" sz="1800" i="0" u="none" strike="noStrike" cap="none" dirty="0">
                <a:solidFill>
                  <a:srgbClr val="000000"/>
                </a:solidFill>
                <a:latin typeface="Arial"/>
                <a:ea typeface="Arial"/>
                <a:cs typeface="Arial"/>
                <a:sym typeface="Arial"/>
              </a:rPr>
              <a:t>Ποια μοτίβα παρατηρείτε;</a:t>
            </a:r>
            <a:endParaRPr lang="en-GB" sz="1800" i="0" u="none" strike="noStrike" cap="none" dirty="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800"/>
              <a:buFont typeface="Arial" panose="020B0604020202020204" pitchFamily="34" charset="0"/>
              <a:buChar char="•"/>
            </a:pPr>
            <a:r>
              <a:rPr lang="el-GR" sz="1800" i="0" u="none" strike="noStrike" cap="none" dirty="0">
                <a:solidFill>
                  <a:srgbClr val="000000"/>
                </a:solidFill>
                <a:latin typeface="Arial"/>
                <a:ea typeface="Arial"/>
                <a:cs typeface="Arial"/>
                <a:sym typeface="Arial"/>
              </a:rPr>
              <a:t>Ποιες δεξιότητες χρειάζονται επίσης οι μαθητές/μαθήτριες;</a:t>
            </a:r>
            <a:endParaRPr lang="en-GB" sz="1800" i="0" u="none" strike="noStrike" cap="none" dirty="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800"/>
              <a:buFont typeface="Arial" panose="020B0604020202020204" pitchFamily="34" charset="0"/>
              <a:buChar char="•"/>
            </a:pPr>
            <a:r>
              <a:rPr lang="el-GR" sz="1800" i="0" u="none" strike="noStrike" cap="none" dirty="0">
                <a:solidFill>
                  <a:srgbClr val="000000"/>
                </a:solidFill>
                <a:latin typeface="Arial"/>
                <a:ea typeface="Arial"/>
                <a:cs typeface="Arial"/>
                <a:sym typeface="Arial"/>
              </a:rPr>
              <a:t>Ποιες από αυτές μπορούν να ενισχυθούν μέσω εξάσκησης και διδασκαλίας;</a:t>
            </a:r>
            <a:endParaRPr lang="en-GB" sz="1800" i="0" u="none" strike="noStrike" cap="none" dirty="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800"/>
              <a:buFont typeface="Arial" panose="020B0604020202020204" pitchFamily="34" charset="0"/>
              <a:buChar char="•"/>
            </a:pPr>
            <a:r>
              <a:rPr lang="el-GR" sz="1800" i="0" u="none" strike="noStrike" cap="none" dirty="0">
                <a:solidFill>
                  <a:srgbClr val="000000"/>
                </a:solidFill>
                <a:latin typeface="Arial"/>
                <a:ea typeface="Arial"/>
                <a:cs typeface="Arial"/>
                <a:sym typeface="Arial"/>
              </a:rPr>
              <a:t>Πώς αυτές οι δεξιότητες μας βοηθούν όταν αντιμετωπίζουμε παραπληροφόρηση ή δυσπληροφόρηση;</a:t>
            </a:r>
            <a:endParaRPr dirty="0"/>
          </a:p>
        </p:txBody>
      </p:sp>
      <p:sp>
        <p:nvSpPr>
          <p:cNvPr id="159" name="Google Shape;159;p4"/>
          <p:cNvSpPr txBox="1"/>
          <p:nvPr/>
        </p:nvSpPr>
        <p:spPr>
          <a:xfrm>
            <a:off x="304799" y="1207847"/>
            <a:ext cx="798078"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5400"/>
              <a:buFont typeface="Arial"/>
              <a:buNone/>
            </a:pPr>
            <a:r>
              <a:rPr lang="en-US" sz="5400" b="1" i="0" u="none" strike="noStrike" cap="none">
                <a:solidFill>
                  <a:srgbClr val="1F497D"/>
                </a:solidFill>
                <a:latin typeface="Arial"/>
                <a:ea typeface="Arial"/>
                <a:cs typeface="Arial"/>
                <a:sym typeface="Arial"/>
              </a:rPr>
              <a:t>1</a:t>
            </a:r>
            <a:endParaRPr sz="5400" b="1" i="0" u="none" strike="noStrike" cap="none">
              <a:solidFill>
                <a:srgbClr val="1F497D"/>
              </a:solidFill>
              <a:latin typeface="Arial"/>
              <a:ea typeface="Arial"/>
              <a:cs typeface="Arial"/>
              <a:sym typeface="Arial"/>
            </a:endParaRPr>
          </a:p>
        </p:txBody>
      </p:sp>
      <p:sp>
        <p:nvSpPr>
          <p:cNvPr id="160" name="Google Shape;160;p4"/>
          <p:cNvSpPr txBox="1"/>
          <p:nvPr/>
        </p:nvSpPr>
        <p:spPr>
          <a:xfrm>
            <a:off x="304799" y="3109593"/>
            <a:ext cx="798078"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5400"/>
              <a:buFont typeface="Arial"/>
              <a:buNone/>
            </a:pPr>
            <a:r>
              <a:rPr lang="en-US" sz="5400" b="1" i="0" u="none" strike="noStrike" cap="none">
                <a:solidFill>
                  <a:srgbClr val="1F497D"/>
                </a:solidFill>
                <a:latin typeface="Arial"/>
                <a:ea typeface="Arial"/>
                <a:cs typeface="Arial"/>
                <a:sym typeface="Arial"/>
              </a:rPr>
              <a:t>2</a:t>
            </a:r>
            <a:endParaRPr sz="5400" b="1" i="0" u="none" strike="noStrike" cap="none">
              <a:solidFill>
                <a:srgbClr val="1F497D"/>
              </a:solidFill>
              <a:latin typeface="Arial"/>
              <a:ea typeface="Arial"/>
              <a:cs typeface="Arial"/>
              <a:sym typeface="Arial"/>
            </a:endParaRPr>
          </a:p>
        </p:txBody>
      </p:sp>
      <p:sp>
        <p:nvSpPr>
          <p:cNvPr id="161" name="Google Shape;161;p4"/>
          <p:cNvSpPr txBox="1"/>
          <p:nvPr/>
        </p:nvSpPr>
        <p:spPr>
          <a:xfrm>
            <a:off x="304799" y="5011339"/>
            <a:ext cx="798078"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5400"/>
              <a:buFont typeface="Arial"/>
              <a:buNone/>
            </a:pPr>
            <a:r>
              <a:rPr lang="en-US" sz="5400" b="1" i="0" u="none" strike="noStrike" cap="none">
                <a:solidFill>
                  <a:srgbClr val="1F497D"/>
                </a:solidFill>
                <a:latin typeface="Arial"/>
                <a:ea typeface="Arial"/>
                <a:cs typeface="Arial"/>
                <a:sym typeface="Arial"/>
              </a:rPr>
              <a:t>3</a:t>
            </a:r>
            <a:endParaRPr sz="5400" b="1" i="0" u="none" strike="noStrike" cap="none">
              <a:solidFill>
                <a:srgbClr val="1F497D"/>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5" descr="preencoded.png"/>
          <p:cNvPicPr preferRelativeResize="0"/>
          <p:nvPr/>
        </p:nvPicPr>
        <p:blipFill rotWithShape="1">
          <a:blip r:embed="rId3">
            <a:alphaModFix/>
          </a:blip>
          <a:srcRect/>
          <a:stretch/>
        </p:blipFill>
        <p:spPr>
          <a:xfrm>
            <a:off x="0" y="1826573"/>
            <a:ext cx="2435431" cy="3653146"/>
          </a:xfrm>
          <a:prstGeom prst="rect">
            <a:avLst/>
          </a:prstGeom>
          <a:noFill/>
          <a:ln>
            <a:noFill/>
          </a:ln>
        </p:spPr>
      </p:pic>
      <p:sp>
        <p:nvSpPr>
          <p:cNvPr id="167" name="Google Shape;167;p5"/>
          <p:cNvSpPr/>
          <p:nvPr/>
        </p:nvSpPr>
        <p:spPr>
          <a:xfrm>
            <a:off x="2884950" y="135352"/>
            <a:ext cx="9536821" cy="1321237"/>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None/>
            </a:pPr>
            <a:r>
              <a:rPr lang="el-GR" sz="3200" b="1" i="0" u="none" strike="noStrike" cap="none" dirty="0">
                <a:solidFill>
                  <a:srgbClr val="0C4DA2"/>
                </a:solidFill>
                <a:latin typeface="Bricolage Grotesque"/>
                <a:ea typeface="Bricolage Grotesque"/>
                <a:cs typeface="Bricolage Grotesque"/>
                <a:sym typeface="Bricolage Grotesque"/>
              </a:rPr>
              <a:t>Ανάπτυξη Ανθεκτικότητας στις Σχολικές Κοινότητες</a:t>
            </a:r>
            <a:endParaRPr sz="3200" b="0" i="0" u="none" strike="noStrike" cap="none" dirty="0">
              <a:solidFill>
                <a:schemeClr val="dk1"/>
              </a:solidFill>
              <a:latin typeface="Arial"/>
              <a:ea typeface="Arial"/>
              <a:cs typeface="Arial"/>
              <a:sym typeface="Arial"/>
            </a:endParaRPr>
          </a:p>
        </p:txBody>
      </p:sp>
      <p:sp>
        <p:nvSpPr>
          <p:cNvPr id="168" name="Google Shape;168;p5"/>
          <p:cNvSpPr/>
          <p:nvPr/>
        </p:nvSpPr>
        <p:spPr>
          <a:xfrm>
            <a:off x="3011561" y="1111895"/>
            <a:ext cx="8889707" cy="2029463"/>
          </a:xfrm>
          <a:prstGeom prst="rect">
            <a:avLst/>
          </a:prstGeom>
          <a:noFill/>
          <a:ln>
            <a:noFill/>
          </a:ln>
        </p:spPr>
        <p:txBody>
          <a:bodyPr spcFirstLastPara="1" wrap="square" lIns="0" tIns="0" rIns="0" bIns="0" anchor="t" anchorCtr="0">
            <a:noAutofit/>
          </a:bodyPr>
          <a:lstStyle/>
          <a:p>
            <a:pPr marL="0" marR="0" lvl="0" indent="0" algn="l" rtl="0">
              <a:lnSpc>
                <a:spcPct val="178150"/>
              </a:lnSpc>
              <a:spcBef>
                <a:spcPts val="0"/>
              </a:spcBef>
              <a:spcAft>
                <a:spcPts val="0"/>
              </a:spcAft>
              <a:buNone/>
            </a:pPr>
            <a:r>
              <a:rPr lang="el-GR" sz="2000" b="0" i="0" u="none" strike="noStrike" cap="none" dirty="0">
                <a:solidFill>
                  <a:srgbClr val="2A2828"/>
                </a:solidFill>
                <a:latin typeface="Inter"/>
                <a:ea typeface="Inter"/>
                <a:cs typeface="Inter"/>
                <a:sym typeface="Inter"/>
              </a:rPr>
              <a:t>Η </a:t>
            </a:r>
            <a:r>
              <a:rPr lang="el-GR" sz="2000" b="1" i="0" u="none" strike="noStrike" cap="none" dirty="0">
                <a:solidFill>
                  <a:srgbClr val="2A2828"/>
                </a:solidFill>
                <a:latin typeface="Inter"/>
                <a:ea typeface="Inter"/>
                <a:cs typeface="Inter"/>
                <a:sym typeface="Inter"/>
              </a:rPr>
              <a:t>ανθεκτικότητα </a:t>
            </a:r>
            <a:r>
              <a:rPr lang="el-GR" sz="2000" b="0" i="0" u="none" strike="noStrike" cap="none" dirty="0">
                <a:solidFill>
                  <a:srgbClr val="2A2828"/>
                </a:solidFill>
                <a:latin typeface="Inter"/>
                <a:ea typeface="Inter"/>
                <a:cs typeface="Inter"/>
                <a:sym typeface="Inter"/>
              </a:rPr>
              <a:t>είναι η ικανότητα να προσαρμόζεσαι θετικά παρά τις δυσκολίες και έχει αναγνωριστεί όλο και περισσότερο ως κρίσιμος παράγοντας για τη διατήρηση της ευημερίας και της αποτελεσματικότητας στο εκπαιδευτικό περιβάλλον.Η ενίσχυση της ανθεκτικότητας μεταξύ εκπαιδευτικών, γονέων και σχολικών ηγετών είναι απαραίτητη για τη δημιουργία ισχυρών, υποστηρικτικών σχολικών κοινοτήτων που μπορούν να ευημερούν υπό πίεση.</a:t>
            </a:r>
            <a:endParaRPr sz="2000" b="1" i="0" u="none" strike="noStrike" cap="none" dirty="0">
              <a:solidFill>
                <a:schemeClr val="dk1"/>
              </a:solidFill>
              <a:latin typeface="Arial"/>
              <a:ea typeface="Arial"/>
              <a:cs typeface="Arial"/>
              <a:sym typeface="Arial"/>
            </a:endParaRPr>
          </a:p>
        </p:txBody>
      </p:sp>
      <p:sp>
        <p:nvSpPr>
          <p:cNvPr id="169" name="Google Shape;169;p5"/>
          <p:cNvSpPr/>
          <p:nvPr/>
        </p:nvSpPr>
        <p:spPr>
          <a:xfrm>
            <a:off x="3011561" y="5063167"/>
            <a:ext cx="8326999" cy="676487"/>
          </a:xfrm>
          <a:prstGeom prst="rect">
            <a:avLst/>
          </a:prstGeom>
          <a:noFill/>
          <a:ln>
            <a:noFill/>
          </a:ln>
        </p:spPr>
        <p:txBody>
          <a:bodyPr spcFirstLastPara="1" wrap="square" lIns="0" tIns="0" rIns="0" bIns="0" anchor="t" anchorCtr="0">
            <a:noAutofit/>
          </a:bodyPr>
          <a:lstStyle/>
          <a:p>
            <a:pPr marL="0" marR="0" lvl="0" indent="0" algn="l" rtl="0">
              <a:lnSpc>
                <a:spcPct val="222687"/>
              </a:lnSpc>
              <a:spcBef>
                <a:spcPts val="0"/>
              </a:spcBef>
              <a:spcAft>
                <a:spcPts val="0"/>
              </a:spcAft>
              <a:buNone/>
            </a:pPr>
            <a:r>
              <a:rPr lang="el-GR" sz="1600" b="0" i="1" u="none" strike="noStrike" cap="none" dirty="0">
                <a:solidFill>
                  <a:srgbClr val="2A2828"/>
                </a:solidFill>
                <a:latin typeface="Inter"/>
                <a:ea typeface="Inter"/>
                <a:cs typeface="Inter"/>
                <a:sym typeface="Inter"/>
              </a:rPr>
              <a:t>Ανθεκτικότητα = «η διαδικασία προσαρμογής αποτελεσματικά απέναντι σε αντιξοότητες, τραύμα, απειλές ή σημαντικές πηγές στρες».</a:t>
            </a:r>
            <a:r>
              <a:rPr lang="en-US" sz="1600" b="0" i="1" u="none" strike="noStrike" cap="none" dirty="0">
                <a:solidFill>
                  <a:srgbClr val="2A2828"/>
                </a:solidFill>
                <a:latin typeface="Inter"/>
                <a:ea typeface="Inter"/>
                <a:cs typeface="Inter"/>
                <a:sym typeface="Inter"/>
              </a:rPr>
              <a:t>"</a:t>
            </a:r>
            <a:endParaRPr sz="1600" b="0" i="0" u="none" strike="noStrike" cap="none" dirty="0">
              <a:solidFill>
                <a:schemeClr val="dk1"/>
              </a:solidFill>
              <a:latin typeface="Arial"/>
              <a:ea typeface="Arial"/>
              <a:cs typeface="Arial"/>
              <a:sym typeface="Arial"/>
            </a:endParaRPr>
          </a:p>
        </p:txBody>
      </p:sp>
      <p:sp>
        <p:nvSpPr>
          <p:cNvPr id="170" name="Google Shape;170;p5"/>
          <p:cNvSpPr/>
          <p:nvPr/>
        </p:nvSpPr>
        <p:spPr>
          <a:xfrm>
            <a:off x="3083714" y="5944813"/>
            <a:ext cx="5384439" cy="338244"/>
          </a:xfrm>
          <a:prstGeom prst="rect">
            <a:avLst/>
          </a:prstGeom>
          <a:noFill/>
          <a:ln>
            <a:noFill/>
          </a:ln>
        </p:spPr>
        <p:txBody>
          <a:bodyPr spcFirstLastPara="1" wrap="square" lIns="0" tIns="0" rIns="0" bIns="0" anchor="t" anchorCtr="0">
            <a:noAutofit/>
          </a:bodyPr>
          <a:lstStyle/>
          <a:p>
            <a:pPr marL="0" marR="0" lvl="0" indent="0" algn="l" rtl="0">
              <a:lnSpc>
                <a:spcPct val="222687"/>
              </a:lnSpc>
              <a:spcBef>
                <a:spcPts val="0"/>
              </a:spcBef>
              <a:spcAft>
                <a:spcPts val="0"/>
              </a:spcAft>
              <a:buNone/>
            </a:pPr>
            <a:r>
              <a:rPr lang="en-US" sz="1600" b="0" i="0" u="none" strike="noStrike" cap="none" dirty="0">
                <a:solidFill>
                  <a:srgbClr val="2A2828"/>
                </a:solidFill>
                <a:latin typeface="Inter"/>
                <a:ea typeface="Inter"/>
                <a:cs typeface="Inter"/>
                <a:sym typeface="Inter"/>
              </a:rPr>
              <a:t>— American Psychological Association, 2012</a:t>
            </a:r>
            <a:endParaRPr sz="1600" b="0" i="0" u="none" strike="noStrike" cap="none" dirty="0">
              <a:solidFill>
                <a:schemeClr val="dk1"/>
              </a:solidFill>
              <a:latin typeface="Arial"/>
              <a:ea typeface="Arial"/>
              <a:cs typeface="Arial"/>
              <a:sym typeface="Arial"/>
            </a:endParaRPr>
          </a:p>
        </p:txBody>
      </p:sp>
      <p:pic>
        <p:nvPicPr>
          <p:cNvPr id="171" name="Google Shape;171;p5"/>
          <p:cNvPicPr preferRelativeResize="0"/>
          <p:nvPr/>
        </p:nvPicPr>
        <p:blipFill rotWithShape="1">
          <a:blip r:embed="rId4">
            <a:alphaModFix/>
          </a:blip>
          <a:srcRect/>
          <a:stretch/>
        </p:blipFill>
        <p:spPr>
          <a:xfrm>
            <a:off x="10568106" y="5401411"/>
            <a:ext cx="1623894" cy="14250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6" descr="preencoded.png"/>
          <p:cNvPicPr preferRelativeResize="0"/>
          <p:nvPr/>
        </p:nvPicPr>
        <p:blipFill rotWithShape="1">
          <a:blip r:embed="rId3">
            <a:alphaModFix/>
          </a:blip>
          <a:srcRect/>
          <a:stretch/>
        </p:blipFill>
        <p:spPr>
          <a:xfrm>
            <a:off x="0" y="1"/>
            <a:ext cx="12192000" cy="1672927"/>
          </a:xfrm>
          <a:prstGeom prst="rect">
            <a:avLst/>
          </a:prstGeom>
          <a:noFill/>
          <a:ln>
            <a:noFill/>
          </a:ln>
        </p:spPr>
      </p:pic>
      <p:sp>
        <p:nvSpPr>
          <p:cNvPr id="178" name="Google Shape;178;p6"/>
          <p:cNvSpPr/>
          <p:nvPr/>
        </p:nvSpPr>
        <p:spPr>
          <a:xfrm>
            <a:off x="624483" y="2163565"/>
            <a:ext cx="9197479" cy="147373"/>
          </a:xfrm>
          <a:prstGeom prst="rect">
            <a:avLst/>
          </a:prstGeom>
          <a:noFill/>
          <a:ln>
            <a:noFill/>
          </a:ln>
        </p:spPr>
        <p:txBody>
          <a:bodyPr spcFirstLastPara="1" wrap="square" lIns="0" tIns="0" rIns="0" bIns="0" anchor="t" anchorCtr="0">
            <a:noAutofit/>
          </a:bodyPr>
          <a:lstStyle/>
          <a:p>
            <a:pPr marL="0" marR="0" lvl="0" indent="0" algn="l" rtl="0">
              <a:lnSpc>
                <a:spcPct val="125409"/>
              </a:lnSpc>
              <a:spcBef>
                <a:spcPts val="0"/>
              </a:spcBef>
              <a:spcAft>
                <a:spcPts val="0"/>
              </a:spcAft>
              <a:buNone/>
            </a:pPr>
            <a:r>
              <a:rPr lang="el-GR" sz="2625" b="1" i="0" u="none" strike="noStrike" cap="none" dirty="0">
                <a:solidFill>
                  <a:srgbClr val="0C4DA2"/>
                </a:solidFill>
                <a:latin typeface="Bricolage Grotesque"/>
                <a:ea typeface="Bricolage Grotesque"/>
                <a:cs typeface="Bricolage Grotesque"/>
                <a:sym typeface="Bricolage Grotesque"/>
              </a:rPr>
              <a:t>Βασικοί Προστατευτικοί Παράγοντες για την Ανθεκτικότητα</a:t>
            </a:r>
            <a:endParaRPr sz="2625" b="0" i="0" u="none" strike="noStrike" cap="none" dirty="0">
              <a:solidFill>
                <a:schemeClr val="dk1"/>
              </a:solidFill>
              <a:latin typeface="Arial"/>
              <a:ea typeface="Arial"/>
              <a:cs typeface="Arial"/>
              <a:sym typeface="Arial"/>
            </a:endParaRPr>
          </a:p>
        </p:txBody>
      </p:sp>
      <p:sp>
        <p:nvSpPr>
          <p:cNvPr id="179" name="Google Shape;179;p6"/>
          <p:cNvSpPr/>
          <p:nvPr/>
        </p:nvSpPr>
        <p:spPr>
          <a:xfrm>
            <a:off x="624485" y="2782492"/>
            <a:ext cx="3558480" cy="1362372"/>
          </a:xfrm>
          <a:prstGeom prst="roundRect">
            <a:avLst>
              <a:gd name="adj" fmla="val 4638"/>
            </a:avLst>
          </a:prstGeom>
          <a:solidFill>
            <a:srgbClr val="FFF8CC"/>
          </a:solidFill>
          <a:ln w="9525" cap="flat" cmpd="sng">
            <a:solidFill>
              <a:srgbClr val="E5DEB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180" name="Google Shape;180;p6"/>
          <p:cNvSpPr/>
          <p:nvPr/>
        </p:nvSpPr>
        <p:spPr>
          <a:xfrm>
            <a:off x="764580" y="2922588"/>
            <a:ext cx="1805980" cy="209054"/>
          </a:xfrm>
          <a:prstGeom prst="rect">
            <a:avLst/>
          </a:prstGeom>
          <a:noFill/>
          <a:ln>
            <a:noFill/>
          </a:ln>
        </p:spPr>
        <p:txBody>
          <a:bodyPr spcFirstLastPara="1" wrap="square" lIns="0" tIns="0" rIns="0" bIns="0" anchor="t" anchorCtr="0">
            <a:noAutofit/>
          </a:bodyPr>
          <a:lstStyle/>
          <a:p>
            <a:pPr marL="0" marR="0" lvl="0" indent="0" algn="l" rtl="0">
              <a:lnSpc>
                <a:spcPct val="125773"/>
              </a:lnSpc>
              <a:spcBef>
                <a:spcPts val="0"/>
              </a:spcBef>
              <a:spcAft>
                <a:spcPts val="0"/>
              </a:spcAft>
              <a:buNone/>
            </a:pPr>
            <a:r>
              <a:rPr lang="el-GR" sz="1292" b="1" dirty="0">
                <a:solidFill>
                  <a:srgbClr val="2A2828"/>
                </a:solidFill>
                <a:sym typeface="Bricolage Grotesque"/>
              </a:rPr>
              <a:t>Θετικές Σχέσεις</a:t>
            </a:r>
            <a:endParaRPr sz="1292" dirty="0">
              <a:solidFill>
                <a:schemeClr val="dk1"/>
              </a:solidFill>
              <a:latin typeface="Arial"/>
              <a:ea typeface="Arial"/>
              <a:cs typeface="Arial"/>
              <a:sym typeface="Arial"/>
            </a:endParaRPr>
          </a:p>
        </p:txBody>
      </p:sp>
      <p:sp>
        <p:nvSpPr>
          <p:cNvPr id="181" name="Google Shape;181;p6"/>
          <p:cNvSpPr/>
          <p:nvPr/>
        </p:nvSpPr>
        <p:spPr>
          <a:xfrm>
            <a:off x="764580" y="3211909"/>
            <a:ext cx="3278287" cy="642343"/>
          </a:xfrm>
          <a:prstGeom prst="rect">
            <a:avLst/>
          </a:prstGeom>
          <a:noFill/>
          <a:ln>
            <a:noFill/>
          </a:ln>
        </p:spPr>
        <p:txBody>
          <a:bodyPr spcFirstLastPara="1" wrap="square" lIns="0" tIns="0" rIns="0" bIns="0" anchor="t" anchorCtr="0">
            <a:noAutofit/>
          </a:bodyPr>
          <a:lstStyle/>
          <a:p>
            <a:pPr marL="0" marR="0" lvl="0" indent="0" algn="l" rtl="0">
              <a:lnSpc>
                <a:spcPct val="159980"/>
              </a:lnSpc>
              <a:spcBef>
                <a:spcPts val="0"/>
              </a:spcBef>
              <a:spcAft>
                <a:spcPts val="0"/>
              </a:spcAft>
              <a:buNone/>
            </a:pPr>
            <a:r>
              <a:rPr lang="el-GR" sz="1042" dirty="0">
                <a:solidFill>
                  <a:srgbClr val="2A2828"/>
                </a:solidFill>
                <a:latin typeface="Inter"/>
                <a:ea typeface="Inter"/>
                <a:cs typeface="Inter"/>
                <a:sym typeface="Inter"/>
              </a:rPr>
              <a:t>Οι ισχυρές συνδέσεις με συνομηλίκους, μέντορες και μέλη της οικογένειας προσφέρουν ουσιαστική συναισθηματική υποστήριξη και καθοδήγηση σε περιόδους πρόκλησης.</a:t>
            </a:r>
            <a:endParaRPr sz="1042" dirty="0">
              <a:solidFill>
                <a:schemeClr val="dk1"/>
              </a:solidFill>
              <a:latin typeface="Arial"/>
              <a:ea typeface="Arial"/>
              <a:cs typeface="Arial"/>
              <a:sym typeface="Arial"/>
            </a:endParaRPr>
          </a:p>
        </p:txBody>
      </p:sp>
      <p:sp>
        <p:nvSpPr>
          <p:cNvPr id="182" name="Google Shape;182;p6"/>
          <p:cNvSpPr/>
          <p:nvPr/>
        </p:nvSpPr>
        <p:spPr>
          <a:xfrm>
            <a:off x="4316711" y="2782492"/>
            <a:ext cx="3671887" cy="1392829"/>
          </a:xfrm>
          <a:prstGeom prst="roundRect">
            <a:avLst>
              <a:gd name="adj" fmla="val 4638"/>
            </a:avLst>
          </a:prstGeom>
          <a:solidFill>
            <a:srgbClr val="FFF8CC"/>
          </a:solidFill>
          <a:ln w="9525" cap="flat" cmpd="sng">
            <a:solidFill>
              <a:srgbClr val="E5DEB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183" name="Google Shape;183;p6"/>
          <p:cNvSpPr/>
          <p:nvPr/>
        </p:nvSpPr>
        <p:spPr>
          <a:xfrm>
            <a:off x="4456808" y="2922588"/>
            <a:ext cx="1672927" cy="209054"/>
          </a:xfrm>
          <a:prstGeom prst="rect">
            <a:avLst/>
          </a:prstGeom>
          <a:noFill/>
          <a:ln>
            <a:noFill/>
          </a:ln>
        </p:spPr>
        <p:txBody>
          <a:bodyPr spcFirstLastPara="1" wrap="square" lIns="0" tIns="0" rIns="0" bIns="0" anchor="t" anchorCtr="0">
            <a:noAutofit/>
          </a:bodyPr>
          <a:lstStyle/>
          <a:p>
            <a:pPr marL="0" marR="0" lvl="0" indent="0" algn="l" rtl="0">
              <a:lnSpc>
                <a:spcPct val="125773"/>
              </a:lnSpc>
              <a:spcBef>
                <a:spcPts val="0"/>
              </a:spcBef>
              <a:spcAft>
                <a:spcPts val="0"/>
              </a:spcAft>
              <a:buNone/>
            </a:pPr>
            <a:r>
              <a:rPr lang="el-GR" sz="1292" b="1" dirty="0">
                <a:solidFill>
                  <a:srgbClr val="2A2828"/>
                </a:solidFill>
                <a:latin typeface="Bricolage Grotesque"/>
                <a:ea typeface="Bricolage Grotesque"/>
                <a:cs typeface="Bricolage Grotesque"/>
                <a:sym typeface="Bricolage Grotesque"/>
              </a:rPr>
              <a:t>Αίσθηση Σκοπού</a:t>
            </a:r>
            <a:endParaRPr sz="1292" dirty="0">
              <a:solidFill>
                <a:schemeClr val="dk1"/>
              </a:solidFill>
              <a:latin typeface="Arial"/>
              <a:ea typeface="Arial"/>
              <a:cs typeface="Arial"/>
              <a:sym typeface="Arial"/>
            </a:endParaRPr>
          </a:p>
        </p:txBody>
      </p:sp>
      <p:sp>
        <p:nvSpPr>
          <p:cNvPr id="184" name="Google Shape;184;p6"/>
          <p:cNvSpPr/>
          <p:nvPr/>
        </p:nvSpPr>
        <p:spPr>
          <a:xfrm>
            <a:off x="4456807" y="3211909"/>
            <a:ext cx="3278287" cy="642343"/>
          </a:xfrm>
          <a:prstGeom prst="rect">
            <a:avLst/>
          </a:prstGeom>
          <a:noFill/>
          <a:ln>
            <a:noFill/>
          </a:ln>
        </p:spPr>
        <p:txBody>
          <a:bodyPr spcFirstLastPara="1" wrap="square" lIns="0" tIns="0" rIns="0" bIns="0" anchor="t" anchorCtr="0">
            <a:noAutofit/>
          </a:bodyPr>
          <a:lstStyle/>
          <a:p>
            <a:pPr marL="0" marR="0" lvl="0" indent="0" algn="l" rtl="0">
              <a:lnSpc>
                <a:spcPct val="159980"/>
              </a:lnSpc>
              <a:spcBef>
                <a:spcPts val="0"/>
              </a:spcBef>
              <a:spcAft>
                <a:spcPts val="0"/>
              </a:spcAft>
              <a:buNone/>
            </a:pPr>
            <a:r>
              <a:rPr lang="el-GR" sz="1042" dirty="0">
                <a:solidFill>
                  <a:srgbClr val="2A2828"/>
                </a:solidFill>
                <a:latin typeface="Inter"/>
                <a:ea typeface="Inter"/>
                <a:cs typeface="Inter"/>
                <a:sym typeface="Inter"/>
              </a:rPr>
              <a:t>Η σαφής κατανόηση των προσωπικών αξιών και των ουσιαστικών στόχων βοηθά στη διατήρηση της κινητοποίησης και της αίσθησης κατεύθυνσης ακόμη και σε συνθήκες αντιξοότητας.</a:t>
            </a:r>
            <a:endParaRPr sz="1042" dirty="0">
              <a:solidFill>
                <a:schemeClr val="dk1"/>
              </a:solidFill>
              <a:latin typeface="Arial"/>
              <a:ea typeface="Arial"/>
              <a:cs typeface="Arial"/>
              <a:sym typeface="Arial"/>
            </a:endParaRPr>
          </a:p>
        </p:txBody>
      </p:sp>
      <p:sp>
        <p:nvSpPr>
          <p:cNvPr id="185" name="Google Shape;185;p6"/>
          <p:cNvSpPr/>
          <p:nvPr/>
        </p:nvSpPr>
        <p:spPr>
          <a:xfrm>
            <a:off x="8008938" y="2782492"/>
            <a:ext cx="3795135" cy="1488971"/>
          </a:xfrm>
          <a:prstGeom prst="roundRect">
            <a:avLst>
              <a:gd name="adj" fmla="val 4638"/>
            </a:avLst>
          </a:prstGeom>
          <a:solidFill>
            <a:srgbClr val="FFF8CC"/>
          </a:solidFill>
          <a:ln w="9525" cap="flat" cmpd="sng">
            <a:solidFill>
              <a:srgbClr val="E5DEB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186" name="Google Shape;186;p6"/>
          <p:cNvSpPr/>
          <p:nvPr/>
        </p:nvSpPr>
        <p:spPr>
          <a:xfrm>
            <a:off x="8149035" y="2922588"/>
            <a:ext cx="2571418" cy="45719"/>
          </a:xfrm>
          <a:prstGeom prst="rect">
            <a:avLst/>
          </a:prstGeom>
          <a:noFill/>
          <a:ln>
            <a:noFill/>
          </a:ln>
        </p:spPr>
        <p:txBody>
          <a:bodyPr spcFirstLastPara="1" wrap="square" lIns="0" tIns="0" rIns="0" bIns="0" anchor="t" anchorCtr="0">
            <a:noAutofit/>
          </a:bodyPr>
          <a:lstStyle/>
          <a:p>
            <a:pPr marL="0" marR="0" lvl="0" indent="0" algn="l" rtl="0">
              <a:lnSpc>
                <a:spcPct val="125773"/>
              </a:lnSpc>
              <a:spcBef>
                <a:spcPts val="0"/>
              </a:spcBef>
              <a:spcAft>
                <a:spcPts val="0"/>
              </a:spcAft>
              <a:buNone/>
            </a:pPr>
            <a:r>
              <a:rPr lang="el-GR" sz="1292" b="1" dirty="0">
                <a:solidFill>
                  <a:srgbClr val="2A2828"/>
                </a:solidFill>
                <a:latin typeface="Bricolage Grotesque"/>
                <a:ea typeface="Bricolage Grotesque"/>
                <a:cs typeface="Bricolage Grotesque"/>
                <a:sym typeface="Bricolage Grotesque"/>
              </a:rPr>
              <a:t>Ρύθμιση Συναισθημάτων.</a:t>
            </a:r>
            <a:endParaRPr sz="1292" dirty="0">
              <a:solidFill>
                <a:schemeClr val="dk1"/>
              </a:solidFill>
              <a:latin typeface="Arial"/>
              <a:ea typeface="Arial"/>
              <a:cs typeface="Arial"/>
              <a:sym typeface="Arial"/>
            </a:endParaRPr>
          </a:p>
        </p:txBody>
      </p:sp>
      <p:sp>
        <p:nvSpPr>
          <p:cNvPr id="187" name="Google Shape;187;p6"/>
          <p:cNvSpPr/>
          <p:nvPr/>
        </p:nvSpPr>
        <p:spPr>
          <a:xfrm>
            <a:off x="8149034" y="3211909"/>
            <a:ext cx="3278287" cy="642343"/>
          </a:xfrm>
          <a:prstGeom prst="rect">
            <a:avLst/>
          </a:prstGeom>
          <a:noFill/>
          <a:ln>
            <a:noFill/>
          </a:ln>
        </p:spPr>
        <p:txBody>
          <a:bodyPr spcFirstLastPara="1" wrap="square" lIns="0" tIns="0" rIns="0" bIns="0" anchor="t" anchorCtr="0">
            <a:noAutofit/>
          </a:bodyPr>
          <a:lstStyle/>
          <a:p>
            <a:pPr marL="0" marR="0" lvl="0" indent="0" algn="l" rtl="0">
              <a:lnSpc>
                <a:spcPct val="159980"/>
              </a:lnSpc>
              <a:spcBef>
                <a:spcPts val="0"/>
              </a:spcBef>
              <a:spcAft>
                <a:spcPts val="0"/>
              </a:spcAft>
              <a:buNone/>
            </a:pPr>
            <a:r>
              <a:rPr lang="el-GR" sz="1042" dirty="0">
                <a:solidFill>
                  <a:srgbClr val="2A2828"/>
                </a:solidFill>
                <a:latin typeface="Inter"/>
                <a:ea typeface="Inter"/>
                <a:cs typeface="Inter"/>
                <a:sym typeface="Inter"/>
              </a:rPr>
              <a:t>Δεξιότητες για αποτελεσματική διαχείριση και αντιμετώπιση δύσκολων συναισθημάτων, με στόχο την πρόληψη της συναισθηματικής υπερφόρτωσης και την προαγωγή υγιών αντιδράσεων στο άγχος.</a:t>
            </a:r>
            <a:endParaRPr sz="1042" dirty="0">
              <a:solidFill>
                <a:schemeClr val="dk1"/>
              </a:solidFill>
              <a:latin typeface="Arial"/>
              <a:ea typeface="Arial"/>
              <a:cs typeface="Arial"/>
              <a:sym typeface="Arial"/>
            </a:endParaRPr>
          </a:p>
        </p:txBody>
      </p:sp>
      <p:sp>
        <p:nvSpPr>
          <p:cNvPr id="188" name="Google Shape;188;p6"/>
          <p:cNvSpPr/>
          <p:nvPr/>
        </p:nvSpPr>
        <p:spPr>
          <a:xfrm>
            <a:off x="605432" y="4445099"/>
            <a:ext cx="5404644" cy="1023144"/>
          </a:xfrm>
          <a:prstGeom prst="roundRect">
            <a:avLst>
              <a:gd name="adj" fmla="val 5494"/>
            </a:avLst>
          </a:prstGeom>
          <a:solidFill>
            <a:srgbClr val="FBFBFB"/>
          </a:solidFill>
          <a:ln w="22850" cap="flat" cmpd="sng">
            <a:solidFill>
              <a:srgbClr val="E5DEB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189" name="Google Shape;189;p6"/>
          <p:cNvSpPr/>
          <p:nvPr/>
        </p:nvSpPr>
        <p:spPr>
          <a:xfrm>
            <a:off x="743050" y="4481942"/>
            <a:ext cx="3163932" cy="193444"/>
          </a:xfrm>
          <a:prstGeom prst="rect">
            <a:avLst/>
          </a:prstGeom>
          <a:noFill/>
          <a:ln>
            <a:noFill/>
          </a:ln>
        </p:spPr>
        <p:txBody>
          <a:bodyPr spcFirstLastPara="1" wrap="square" lIns="0" tIns="0" rIns="0" bIns="0" anchor="t" anchorCtr="0">
            <a:noAutofit/>
          </a:bodyPr>
          <a:lstStyle/>
          <a:p>
            <a:pPr marL="0" marR="0" lvl="0" indent="0" algn="l" rtl="0">
              <a:lnSpc>
                <a:spcPct val="125773"/>
              </a:lnSpc>
              <a:spcBef>
                <a:spcPts val="0"/>
              </a:spcBef>
              <a:spcAft>
                <a:spcPts val="0"/>
              </a:spcAft>
              <a:buNone/>
            </a:pPr>
            <a:r>
              <a:rPr lang="el-GR" sz="1292" b="1" dirty="0">
                <a:solidFill>
                  <a:srgbClr val="2A2828"/>
                </a:solidFill>
                <a:latin typeface="Bricolage Grotesque"/>
                <a:ea typeface="Bricolage Grotesque"/>
                <a:cs typeface="Bricolage Grotesque"/>
                <a:sym typeface="Bricolage Grotesque"/>
              </a:rPr>
              <a:t>Δεξιότητες Επίλυσης Προβλημάτων</a:t>
            </a:r>
            <a:endParaRPr sz="1292" dirty="0">
              <a:solidFill>
                <a:schemeClr val="dk1"/>
              </a:solidFill>
              <a:latin typeface="Arial"/>
              <a:ea typeface="Arial"/>
              <a:cs typeface="Arial"/>
              <a:sym typeface="Arial"/>
            </a:endParaRPr>
          </a:p>
        </p:txBody>
      </p:sp>
      <p:sp>
        <p:nvSpPr>
          <p:cNvPr id="190" name="Google Shape;190;p6"/>
          <p:cNvSpPr/>
          <p:nvPr/>
        </p:nvSpPr>
        <p:spPr>
          <a:xfrm>
            <a:off x="758229" y="4739779"/>
            <a:ext cx="5099050" cy="428229"/>
          </a:xfrm>
          <a:prstGeom prst="rect">
            <a:avLst/>
          </a:prstGeom>
          <a:noFill/>
          <a:ln>
            <a:noFill/>
          </a:ln>
        </p:spPr>
        <p:txBody>
          <a:bodyPr spcFirstLastPara="1" wrap="square" lIns="0" tIns="0" rIns="0" bIns="0" anchor="t" anchorCtr="0">
            <a:noAutofit/>
          </a:bodyPr>
          <a:lstStyle/>
          <a:p>
            <a:pPr marL="0" marR="0" lvl="0" indent="0" algn="l" rtl="0">
              <a:lnSpc>
                <a:spcPct val="159980"/>
              </a:lnSpc>
              <a:spcBef>
                <a:spcPts val="0"/>
              </a:spcBef>
              <a:spcAft>
                <a:spcPts val="0"/>
              </a:spcAft>
              <a:buNone/>
            </a:pPr>
            <a:r>
              <a:rPr lang="el-GR" sz="1042" dirty="0">
                <a:solidFill>
                  <a:srgbClr val="2A2828"/>
                </a:solidFill>
                <a:latin typeface="Inter"/>
                <a:ea typeface="Inter"/>
                <a:cs typeface="Inter"/>
                <a:sym typeface="Inter"/>
              </a:rPr>
              <a:t>Ικανότητα ανάλυσης προκλήσεων, παραγωγής λύσεων και λήψης αποτελεσματικών ενεργειών κατά την αντιμετώπιση δυσκολιών.</a:t>
            </a:r>
            <a:r>
              <a:rPr lang="en-US" sz="1042" dirty="0">
                <a:solidFill>
                  <a:srgbClr val="2A2828"/>
                </a:solidFill>
                <a:latin typeface="Inter"/>
                <a:ea typeface="Inter"/>
                <a:cs typeface="Inter"/>
                <a:sym typeface="Inter"/>
              </a:rPr>
              <a:t>.</a:t>
            </a:r>
            <a:endParaRPr sz="1042" dirty="0">
              <a:solidFill>
                <a:schemeClr val="dk1"/>
              </a:solidFill>
              <a:latin typeface="Arial"/>
              <a:ea typeface="Arial"/>
              <a:cs typeface="Arial"/>
              <a:sym typeface="Arial"/>
            </a:endParaRPr>
          </a:p>
        </p:txBody>
      </p:sp>
      <p:sp>
        <p:nvSpPr>
          <p:cNvPr id="191" name="Google Shape;191;p6"/>
          <p:cNvSpPr/>
          <p:nvPr/>
        </p:nvSpPr>
        <p:spPr>
          <a:xfrm>
            <a:off x="6181926" y="4402435"/>
            <a:ext cx="5404644" cy="1023144"/>
          </a:xfrm>
          <a:prstGeom prst="roundRect">
            <a:avLst>
              <a:gd name="adj" fmla="val 5494"/>
            </a:avLst>
          </a:prstGeom>
          <a:solidFill>
            <a:srgbClr val="FBFBFB"/>
          </a:solidFill>
          <a:ln w="22850" cap="flat" cmpd="sng">
            <a:solidFill>
              <a:srgbClr val="E5DEB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192" name="Google Shape;192;p6"/>
          <p:cNvSpPr/>
          <p:nvPr/>
        </p:nvSpPr>
        <p:spPr>
          <a:xfrm>
            <a:off x="6336011" y="4378520"/>
            <a:ext cx="1672927" cy="209054"/>
          </a:xfrm>
          <a:prstGeom prst="rect">
            <a:avLst/>
          </a:prstGeom>
          <a:noFill/>
          <a:ln>
            <a:noFill/>
          </a:ln>
        </p:spPr>
        <p:txBody>
          <a:bodyPr spcFirstLastPara="1" wrap="square" lIns="0" tIns="0" rIns="0" bIns="0" anchor="t" anchorCtr="0">
            <a:noAutofit/>
          </a:bodyPr>
          <a:lstStyle/>
          <a:p>
            <a:pPr marL="0" marR="0" lvl="0" indent="0" algn="l" rtl="0">
              <a:lnSpc>
                <a:spcPct val="125773"/>
              </a:lnSpc>
              <a:spcBef>
                <a:spcPts val="0"/>
              </a:spcBef>
              <a:spcAft>
                <a:spcPts val="0"/>
              </a:spcAft>
              <a:buNone/>
            </a:pPr>
            <a:r>
              <a:rPr lang="el-GR" sz="1292" b="1" dirty="0">
                <a:solidFill>
                  <a:srgbClr val="2A2828"/>
                </a:solidFill>
                <a:latin typeface="Bricolage Grotesque"/>
                <a:ea typeface="Bricolage Grotesque"/>
                <a:cs typeface="Bricolage Grotesque"/>
                <a:sym typeface="Bricolage Grotesque"/>
              </a:rPr>
              <a:t>Αυτο-αποτελεσματικότητα</a:t>
            </a:r>
            <a:endParaRPr sz="1292" dirty="0">
              <a:solidFill>
                <a:schemeClr val="dk1"/>
              </a:solidFill>
              <a:latin typeface="Arial"/>
              <a:ea typeface="Arial"/>
              <a:cs typeface="Arial"/>
              <a:sym typeface="Arial"/>
            </a:endParaRPr>
          </a:p>
        </p:txBody>
      </p:sp>
      <p:sp>
        <p:nvSpPr>
          <p:cNvPr id="193" name="Google Shape;193;p6"/>
          <p:cNvSpPr/>
          <p:nvPr/>
        </p:nvSpPr>
        <p:spPr>
          <a:xfrm>
            <a:off x="6349900" y="4620122"/>
            <a:ext cx="5099050" cy="428229"/>
          </a:xfrm>
          <a:prstGeom prst="rect">
            <a:avLst/>
          </a:prstGeom>
          <a:noFill/>
          <a:ln>
            <a:noFill/>
          </a:ln>
        </p:spPr>
        <p:txBody>
          <a:bodyPr spcFirstLastPara="1" wrap="square" lIns="0" tIns="0" rIns="0" bIns="0" anchor="t" anchorCtr="0">
            <a:noAutofit/>
          </a:bodyPr>
          <a:lstStyle/>
          <a:p>
            <a:pPr marL="0" marR="0" lvl="0" indent="0" algn="l" rtl="0">
              <a:lnSpc>
                <a:spcPct val="159980"/>
              </a:lnSpc>
              <a:spcBef>
                <a:spcPts val="0"/>
              </a:spcBef>
              <a:spcAft>
                <a:spcPts val="0"/>
              </a:spcAft>
              <a:buNone/>
            </a:pPr>
            <a:endParaRPr lang="el-GR" sz="1042" dirty="0">
              <a:solidFill>
                <a:srgbClr val="2A2828"/>
              </a:solidFill>
              <a:latin typeface="Inter"/>
              <a:ea typeface="Inter"/>
              <a:cs typeface="Inter"/>
              <a:sym typeface="Inter"/>
            </a:endParaRPr>
          </a:p>
          <a:p>
            <a:pPr marL="0" marR="0" lvl="0" indent="0" algn="l" rtl="0">
              <a:lnSpc>
                <a:spcPct val="159980"/>
              </a:lnSpc>
              <a:spcBef>
                <a:spcPts val="0"/>
              </a:spcBef>
              <a:spcAft>
                <a:spcPts val="0"/>
              </a:spcAft>
              <a:buNone/>
            </a:pPr>
            <a:r>
              <a:rPr lang="el-GR" sz="1042" dirty="0">
                <a:solidFill>
                  <a:srgbClr val="2A2828"/>
                </a:solidFill>
                <a:latin typeface="Inter"/>
                <a:ea typeface="Inter"/>
                <a:cs typeface="Inter"/>
                <a:sym typeface="Inter"/>
              </a:rPr>
              <a:t>Εμπιστοσύνη στην ικανότητα του ατόμου να διαχειρίζεται προκλήσεις και να επιτυγχάνει στόχους, ενισχύοντας την επιμονή και την ανθεκτικότητα</a:t>
            </a:r>
            <a:r>
              <a:rPr lang="en-US" sz="1042" dirty="0">
                <a:solidFill>
                  <a:srgbClr val="2A2828"/>
                </a:solidFill>
                <a:latin typeface="Inter"/>
                <a:ea typeface="Inter"/>
                <a:cs typeface="Inter"/>
                <a:sym typeface="Inter"/>
              </a:rPr>
              <a:t>.</a:t>
            </a:r>
            <a:endParaRPr sz="1042" dirty="0">
              <a:solidFill>
                <a:schemeClr val="dk1"/>
              </a:solidFill>
              <a:latin typeface="Arial"/>
              <a:ea typeface="Arial"/>
              <a:cs typeface="Arial"/>
              <a:sym typeface="Arial"/>
            </a:endParaRPr>
          </a:p>
        </p:txBody>
      </p:sp>
      <p:sp>
        <p:nvSpPr>
          <p:cNvPr id="194" name="Google Shape;194;p6"/>
          <p:cNvSpPr/>
          <p:nvPr/>
        </p:nvSpPr>
        <p:spPr>
          <a:xfrm>
            <a:off x="624484" y="5318522"/>
            <a:ext cx="10943034" cy="214114"/>
          </a:xfrm>
          <a:prstGeom prst="rect">
            <a:avLst/>
          </a:prstGeom>
          <a:noFill/>
          <a:ln>
            <a:noFill/>
          </a:ln>
        </p:spPr>
        <p:txBody>
          <a:bodyPr spcFirstLastPara="1" wrap="square" lIns="0" tIns="0" rIns="0" bIns="0" anchor="t" anchorCtr="0">
            <a:noAutofit/>
          </a:bodyPr>
          <a:lstStyle/>
          <a:p>
            <a:pPr marL="0" marR="0" lvl="0" indent="0" algn="l" rtl="0">
              <a:lnSpc>
                <a:spcPct val="159980"/>
              </a:lnSpc>
              <a:spcBef>
                <a:spcPts val="0"/>
              </a:spcBef>
              <a:spcAft>
                <a:spcPts val="0"/>
              </a:spcAft>
              <a:buNone/>
            </a:pPr>
            <a:r>
              <a:rPr lang="en-US" sz="1042" i="1">
                <a:solidFill>
                  <a:srgbClr val="2A2828"/>
                </a:solidFill>
                <a:latin typeface="Inter"/>
                <a:ea typeface="Inter"/>
                <a:cs typeface="Inter"/>
                <a:sym typeface="Inter"/>
              </a:rPr>
              <a:t>Source: Masten, 2014</a:t>
            </a:r>
            <a:endParaRPr sz="1042">
              <a:solidFill>
                <a:schemeClr val="dk1"/>
              </a:solidFill>
              <a:latin typeface="Arial"/>
              <a:ea typeface="Arial"/>
              <a:cs typeface="Arial"/>
              <a:sym typeface="Arial"/>
            </a:endParaRPr>
          </a:p>
        </p:txBody>
      </p:sp>
      <p:pic>
        <p:nvPicPr>
          <p:cNvPr id="195" name="Google Shape;195;p6"/>
          <p:cNvPicPr preferRelativeResize="0"/>
          <p:nvPr/>
        </p:nvPicPr>
        <p:blipFill rotWithShape="1">
          <a:blip r:embed="rId4">
            <a:alphaModFix/>
          </a:blip>
          <a:srcRect/>
          <a:stretch/>
        </p:blipFill>
        <p:spPr>
          <a:xfrm>
            <a:off x="10720453" y="5457329"/>
            <a:ext cx="1388533" cy="12185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grpSp>
        <p:nvGrpSpPr>
          <p:cNvPr id="201" name="Google Shape;201;p7"/>
          <p:cNvGrpSpPr/>
          <p:nvPr/>
        </p:nvGrpSpPr>
        <p:grpSpPr>
          <a:xfrm>
            <a:off x="0" y="0"/>
            <a:ext cx="12271248" cy="6858000"/>
            <a:chOff x="0" y="0"/>
            <a:chExt cx="12271248" cy="6858000"/>
          </a:xfrm>
        </p:grpSpPr>
        <p:sp>
          <p:nvSpPr>
            <p:cNvPr id="202" name="Google Shape;202;p7"/>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lnSpc>
                  <a:spcPct val="150000"/>
                </a:lnSpc>
                <a:spcBef>
                  <a:spcPts val="0"/>
                </a:spcBef>
                <a:spcAft>
                  <a:spcPts val="0"/>
                </a:spcAft>
                <a:buNone/>
              </a:pPr>
              <a:endParaRPr sz="1200">
                <a:solidFill>
                  <a:schemeClr val="dk1"/>
                </a:solidFill>
                <a:latin typeface="Calibri"/>
                <a:ea typeface="Calibri"/>
                <a:cs typeface="Calibri"/>
                <a:sym typeface="Calibri"/>
              </a:endParaRPr>
            </a:p>
          </p:txBody>
        </p:sp>
        <p:sp>
          <p:nvSpPr>
            <p:cNvPr id="203" name="Google Shape;203;p7"/>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lnSpc>
                  <a:spcPct val="150000"/>
                </a:lnSpc>
                <a:spcBef>
                  <a:spcPts val="0"/>
                </a:spcBef>
                <a:spcAft>
                  <a:spcPts val="0"/>
                </a:spcAft>
                <a:buNone/>
              </a:pPr>
              <a:endParaRPr sz="1200" dirty="0">
                <a:solidFill>
                  <a:schemeClr val="dk1"/>
                </a:solidFill>
                <a:latin typeface="Calibri"/>
                <a:ea typeface="Calibri"/>
                <a:cs typeface="Calibri"/>
                <a:sym typeface="Calibri"/>
              </a:endParaRPr>
            </a:p>
          </p:txBody>
        </p:sp>
      </p:grpSp>
      <p:sp>
        <p:nvSpPr>
          <p:cNvPr id="204" name="Google Shape;204;p7"/>
          <p:cNvSpPr/>
          <p:nvPr/>
        </p:nvSpPr>
        <p:spPr>
          <a:xfrm>
            <a:off x="326516" y="256925"/>
            <a:ext cx="5409207" cy="302915"/>
          </a:xfrm>
          <a:prstGeom prst="rect">
            <a:avLst/>
          </a:prstGeom>
          <a:noFill/>
          <a:ln>
            <a:noFill/>
          </a:ln>
        </p:spPr>
        <p:txBody>
          <a:bodyPr spcFirstLastPara="1" wrap="square" lIns="0" tIns="0" rIns="0" bIns="0" anchor="t" anchorCtr="0">
            <a:noAutofit/>
          </a:bodyPr>
          <a:lstStyle/>
          <a:p>
            <a:pPr marL="0" marR="0" lvl="0" indent="0" algn="l" rtl="0">
              <a:lnSpc>
                <a:spcPct val="126666"/>
              </a:lnSpc>
              <a:spcBef>
                <a:spcPts val="0"/>
              </a:spcBef>
              <a:spcAft>
                <a:spcPts val="0"/>
              </a:spcAft>
              <a:buNone/>
            </a:pPr>
            <a:r>
              <a:rPr lang="el-GR" sz="1875" b="1" dirty="0">
                <a:solidFill>
                  <a:srgbClr val="0C4DA2"/>
                </a:solidFill>
                <a:latin typeface="Bricolage Grotesque"/>
                <a:ea typeface="Bricolage Grotesque"/>
                <a:cs typeface="Bricolage Grotesque"/>
                <a:sym typeface="Bricolage Grotesque"/>
              </a:rPr>
              <a:t>Ανθεκτικότητα και Ευημερία στα Ευρωπαϊκά Σχολεία</a:t>
            </a:r>
            <a:endParaRPr sz="1875" dirty="0">
              <a:solidFill>
                <a:schemeClr val="dk1"/>
              </a:solidFill>
              <a:latin typeface="Arial"/>
              <a:ea typeface="Arial"/>
              <a:cs typeface="Arial"/>
              <a:sym typeface="Arial"/>
            </a:endParaRPr>
          </a:p>
        </p:txBody>
      </p:sp>
      <p:sp>
        <p:nvSpPr>
          <p:cNvPr id="205" name="Google Shape;205;p7"/>
          <p:cNvSpPr/>
          <p:nvPr/>
        </p:nvSpPr>
        <p:spPr>
          <a:xfrm>
            <a:off x="425054" y="730134"/>
            <a:ext cx="4922207" cy="660202"/>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l-GR" sz="2400" b="1" i="1" dirty="0">
                <a:solidFill>
                  <a:srgbClr val="82CAEB"/>
                </a:solidFill>
                <a:latin typeface="Bricolage Grotesque"/>
                <a:ea typeface="Bricolage Grotesque"/>
                <a:cs typeface="Bricolage Grotesque"/>
                <a:sym typeface="Bricolage Grotesque"/>
              </a:rPr>
              <a:t>Πώς συνδέεται η ανάπτυξη ανθεκτικότητας με βασικά δεδομένα για την ευημερία στην Ευρωπαϊκή Ένωση;</a:t>
            </a:r>
            <a:endParaRPr sz="2400" i="1" dirty="0">
              <a:solidFill>
                <a:srgbClr val="82CAEB"/>
              </a:solidFill>
              <a:latin typeface="Arial"/>
              <a:ea typeface="Arial"/>
              <a:cs typeface="Arial"/>
              <a:sym typeface="Arial"/>
            </a:endParaRPr>
          </a:p>
        </p:txBody>
      </p:sp>
      <p:sp>
        <p:nvSpPr>
          <p:cNvPr id="206" name="Google Shape;206;p7"/>
          <p:cNvSpPr/>
          <p:nvPr/>
        </p:nvSpPr>
        <p:spPr>
          <a:xfrm>
            <a:off x="326515" y="2994304"/>
            <a:ext cx="5409207" cy="2874481"/>
          </a:xfrm>
          <a:prstGeom prst="roundRect">
            <a:avLst>
              <a:gd name="adj" fmla="val 6168"/>
            </a:avLst>
          </a:prstGeom>
          <a:solidFill>
            <a:srgbClr val="FFF5B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dirty="0">
              <a:solidFill>
                <a:schemeClr val="dk1"/>
              </a:solidFill>
              <a:latin typeface="Arial"/>
              <a:ea typeface="Arial"/>
              <a:cs typeface="Arial"/>
              <a:sym typeface="Arial"/>
            </a:endParaRPr>
          </a:p>
        </p:txBody>
      </p:sp>
      <p:sp>
        <p:nvSpPr>
          <p:cNvPr id="207" name="Google Shape;207;p7"/>
          <p:cNvSpPr/>
          <p:nvPr/>
        </p:nvSpPr>
        <p:spPr>
          <a:xfrm>
            <a:off x="684258" y="2994304"/>
            <a:ext cx="4906503" cy="80454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None/>
            </a:pPr>
            <a:r>
              <a:rPr lang="el-GR" sz="1800" dirty="0">
                <a:solidFill>
                  <a:schemeClr val="dk1"/>
                </a:solidFill>
                <a:latin typeface="Inter"/>
                <a:ea typeface="Inter"/>
                <a:cs typeface="Inter"/>
                <a:sym typeface="Inter"/>
              </a:rPr>
              <a:t>Μελετήστε τα δεδομένα της ΕΕ σχετικά με την ευημερία και συζητήστε σε ομάδες πώς οι στρατηγικές ενίσχυσης της ανθεκτικότητας μπορούν να αντιμετωπίσουν τις προκλήσεις ψυχικής υγείας που έχουν εντοπιστεί στα ευρωπαϊκά σχολεία.</a:t>
            </a:r>
            <a:endParaRPr sz="1800" dirty="0">
              <a:solidFill>
                <a:schemeClr val="dk1"/>
              </a:solidFill>
              <a:latin typeface="Arial"/>
              <a:ea typeface="Arial"/>
              <a:cs typeface="Arial"/>
              <a:sym typeface="Arial"/>
            </a:endParaRPr>
          </a:p>
        </p:txBody>
      </p:sp>
      <p:sp>
        <p:nvSpPr>
          <p:cNvPr id="208" name="Google Shape;208;p7"/>
          <p:cNvSpPr/>
          <p:nvPr/>
        </p:nvSpPr>
        <p:spPr>
          <a:xfrm>
            <a:off x="411043" y="7246676"/>
            <a:ext cx="5213733" cy="646291"/>
          </a:xfrm>
          <a:prstGeom prst="rect">
            <a:avLst/>
          </a:prstGeom>
          <a:noFill/>
          <a:ln>
            <a:noFill/>
          </a:ln>
        </p:spPr>
        <p:txBody>
          <a:bodyPr spcFirstLastPara="1" wrap="square" lIns="0" tIns="0" rIns="0" bIns="0" anchor="t" anchorCtr="0">
            <a:noAutofit/>
          </a:bodyPr>
          <a:lstStyle/>
          <a:p>
            <a:pPr marL="0" marR="0" lvl="0" indent="0" algn="l" rtl="0">
              <a:lnSpc>
                <a:spcPct val="100750"/>
              </a:lnSpc>
              <a:spcBef>
                <a:spcPts val="0"/>
              </a:spcBef>
              <a:spcAft>
                <a:spcPts val="0"/>
              </a:spcAft>
              <a:buNone/>
            </a:pPr>
            <a:r>
              <a:rPr lang="el-GR" sz="1200" i="1" dirty="0">
                <a:solidFill>
                  <a:srgbClr val="2A2828"/>
                </a:solidFill>
                <a:latin typeface="Inter"/>
                <a:ea typeface="Inter"/>
                <a:cs typeface="Inter"/>
                <a:sym typeface="Inter"/>
              </a:rPr>
              <a:t>Πηγή</a:t>
            </a:r>
            <a:r>
              <a:rPr lang="en-US" sz="1200" i="1" dirty="0">
                <a:solidFill>
                  <a:srgbClr val="2A2828"/>
                </a:solidFill>
                <a:latin typeface="Inter"/>
                <a:ea typeface="Inter"/>
                <a:cs typeface="Inter"/>
                <a:sym typeface="Inter"/>
              </a:rPr>
              <a:t>: Directorate-General for Education, Youth, Sport and Culture (2024) </a:t>
            </a:r>
            <a:endParaRPr dirty="0"/>
          </a:p>
          <a:p>
            <a:pPr marL="0" marR="0" lvl="0" indent="0" algn="l" rtl="0">
              <a:lnSpc>
                <a:spcPct val="100750"/>
              </a:lnSpc>
              <a:spcBef>
                <a:spcPts val="0"/>
              </a:spcBef>
              <a:spcAft>
                <a:spcPts val="0"/>
              </a:spcAft>
              <a:buNone/>
            </a:pPr>
            <a:r>
              <a:rPr lang="en-US" sz="1200" i="1" dirty="0">
                <a:solidFill>
                  <a:srgbClr val="2A2828"/>
                </a:solidFill>
                <a:latin typeface="Inter"/>
                <a:ea typeface="Inter"/>
                <a:cs typeface="Inter"/>
                <a:sym typeface="Inter"/>
              </a:rPr>
              <a:t>Wellbeing and mental health at school: Guidelines for school leaders, teachers </a:t>
            </a:r>
            <a:endParaRPr dirty="0"/>
          </a:p>
          <a:p>
            <a:pPr marL="0" marR="0" lvl="0" indent="0" algn="l" rtl="0">
              <a:lnSpc>
                <a:spcPct val="100750"/>
              </a:lnSpc>
              <a:spcBef>
                <a:spcPts val="0"/>
              </a:spcBef>
              <a:spcAft>
                <a:spcPts val="0"/>
              </a:spcAft>
              <a:buNone/>
            </a:pPr>
            <a:r>
              <a:rPr lang="en-US" sz="1200" i="1" dirty="0">
                <a:solidFill>
                  <a:srgbClr val="2A2828"/>
                </a:solidFill>
                <a:latin typeface="Inter"/>
                <a:ea typeface="Inter"/>
                <a:cs typeface="Inter"/>
                <a:sym typeface="Inter"/>
              </a:rPr>
              <a:t>and educators.</a:t>
            </a:r>
            <a:endParaRPr dirty="0"/>
          </a:p>
          <a:p>
            <a:pPr marL="0" marR="0" lvl="0" indent="0" algn="l" rtl="0">
              <a:lnSpc>
                <a:spcPct val="100750"/>
              </a:lnSpc>
              <a:spcBef>
                <a:spcPts val="0"/>
              </a:spcBef>
              <a:spcAft>
                <a:spcPts val="0"/>
              </a:spcAft>
              <a:buNone/>
            </a:pPr>
            <a:endParaRPr sz="1200" i="1" dirty="0">
              <a:solidFill>
                <a:srgbClr val="2A2828"/>
              </a:solidFill>
              <a:latin typeface="Inter"/>
              <a:ea typeface="Inter"/>
              <a:cs typeface="Inter"/>
              <a:sym typeface="Inter"/>
            </a:endParaRPr>
          </a:p>
          <a:p>
            <a:pPr marL="0" marR="0" lvl="0" indent="0" algn="l" rtl="0">
              <a:lnSpc>
                <a:spcPct val="100750"/>
              </a:lnSpc>
              <a:spcBef>
                <a:spcPts val="0"/>
              </a:spcBef>
              <a:spcAft>
                <a:spcPts val="0"/>
              </a:spcAft>
              <a:buNone/>
            </a:pPr>
            <a:r>
              <a:rPr lang="en-US" sz="1200" i="1" dirty="0">
                <a:solidFill>
                  <a:srgbClr val="2A2828"/>
                </a:solidFill>
                <a:latin typeface="Inter"/>
                <a:ea typeface="Inter"/>
                <a:cs typeface="Inter"/>
                <a:sym typeface="Inter"/>
              </a:rPr>
              <a:t>https://op.europa.eu/en/publication-detail/-/publication/ec1136e2-0d3a-11ef-a251-01aa75ed71a1/language-en</a:t>
            </a:r>
            <a:endParaRPr dirty="0"/>
          </a:p>
          <a:p>
            <a:pPr marL="0" marR="0" lvl="0" indent="0" algn="l" rtl="0">
              <a:lnSpc>
                <a:spcPct val="100750"/>
              </a:lnSpc>
              <a:spcBef>
                <a:spcPts val="0"/>
              </a:spcBef>
              <a:spcAft>
                <a:spcPts val="0"/>
              </a:spcAft>
              <a:buNone/>
            </a:pPr>
            <a:endParaRPr sz="1200" dirty="0">
              <a:solidFill>
                <a:schemeClr val="dk1"/>
              </a:solidFill>
              <a:latin typeface="Arial"/>
              <a:ea typeface="Arial"/>
              <a:cs typeface="Arial"/>
              <a:sym typeface="Arial"/>
            </a:endParaRPr>
          </a:p>
        </p:txBody>
      </p:sp>
      <p:pic>
        <p:nvPicPr>
          <p:cNvPr id="209" name="Google Shape;209;p7"/>
          <p:cNvPicPr preferRelativeResize="0"/>
          <p:nvPr/>
        </p:nvPicPr>
        <p:blipFill rotWithShape="1">
          <a:blip r:embed="rId5">
            <a:alphaModFix/>
          </a:blip>
          <a:srcRect/>
          <a:stretch/>
        </p:blipFill>
        <p:spPr>
          <a:xfrm>
            <a:off x="5834261" y="0"/>
            <a:ext cx="6322088"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4" name="Google Shape;214;p8"/>
          <p:cNvGrpSpPr/>
          <p:nvPr/>
        </p:nvGrpSpPr>
        <p:grpSpPr>
          <a:xfrm>
            <a:off x="0" y="0"/>
            <a:ext cx="12271248" cy="6858000"/>
            <a:chOff x="0" y="0"/>
            <a:chExt cx="12271248" cy="6858000"/>
          </a:xfrm>
        </p:grpSpPr>
        <p:sp>
          <p:nvSpPr>
            <p:cNvPr id="215" name="Google Shape;215;p8"/>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6" name="Google Shape;216;p8"/>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pic>
        <p:nvPicPr>
          <p:cNvPr id="217" name="Google Shape;217;p8" descr="preencoded.png"/>
          <p:cNvPicPr preferRelativeResize="0"/>
          <p:nvPr/>
        </p:nvPicPr>
        <p:blipFill rotWithShape="1">
          <a:blip r:embed="rId5">
            <a:alphaModFix/>
          </a:blip>
          <a:srcRect/>
          <a:stretch/>
        </p:blipFill>
        <p:spPr>
          <a:xfrm>
            <a:off x="-25790" y="0"/>
            <a:ext cx="2949521" cy="4431323"/>
          </a:xfrm>
          <a:prstGeom prst="rect">
            <a:avLst/>
          </a:prstGeom>
          <a:noFill/>
          <a:ln>
            <a:noFill/>
          </a:ln>
        </p:spPr>
      </p:pic>
      <p:sp>
        <p:nvSpPr>
          <p:cNvPr id="218" name="Google Shape;218;p8"/>
          <p:cNvSpPr/>
          <p:nvPr/>
        </p:nvSpPr>
        <p:spPr>
          <a:xfrm>
            <a:off x="3227216" y="357254"/>
            <a:ext cx="8079113" cy="956050"/>
          </a:xfrm>
          <a:prstGeom prst="rect">
            <a:avLst/>
          </a:prstGeom>
          <a:noFill/>
          <a:ln>
            <a:noFill/>
          </a:ln>
        </p:spPr>
        <p:txBody>
          <a:bodyPr spcFirstLastPara="1" wrap="square" lIns="0" tIns="0" rIns="0" bIns="0" anchor="t" anchorCtr="0">
            <a:noAutofit/>
          </a:bodyPr>
          <a:lstStyle/>
          <a:p>
            <a:pPr marL="0" marR="0" lvl="0" indent="0" algn="l" rtl="0">
              <a:lnSpc>
                <a:spcPct val="124573"/>
              </a:lnSpc>
              <a:spcBef>
                <a:spcPts val="0"/>
              </a:spcBef>
              <a:spcAft>
                <a:spcPts val="0"/>
              </a:spcAft>
              <a:buNone/>
            </a:pPr>
            <a:r>
              <a:rPr lang="el-GR" sz="3813" b="1" dirty="0">
                <a:solidFill>
                  <a:srgbClr val="0C4DA2"/>
                </a:solidFill>
                <a:latin typeface="Bricolage Grotesque"/>
                <a:ea typeface="Bricolage Grotesque"/>
                <a:cs typeface="Bricolage Grotesque"/>
                <a:sym typeface="Bricolage Grotesque"/>
              </a:rPr>
              <a:t>Γιατί η Ανθεκτικότητα Έχει Σημασία</a:t>
            </a:r>
            <a:endParaRPr sz="3813" dirty="0">
              <a:solidFill>
                <a:schemeClr val="dk1"/>
              </a:solidFill>
              <a:latin typeface="Arial"/>
              <a:ea typeface="Arial"/>
              <a:cs typeface="Arial"/>
              <a:sym typeface="Arial"/>
            </a:endParaRPr>
          </a:p>
        </p:txBody>
      </p:sp>
      <p:sp>
        <p:nvSpPr>
          <p:cNvPr id="219" name="Google Shape;219;p8"/>
          <p:cNvSpPr/>
          <p:nvPr/>
        </p:nvSpPr>
        <p:spPr>
          <a:xfrm>
            <a:off x="3227216" y="1313304"/>
            <a:ext cx="5351519" cy="45719"/>
          </a:xfrm>
          <a:prstGeom prst="rect">
            <a:avLst/>
          </a:prstGeom>
          <a:noFill/>
          <a:ln>
            <a:noFill/>
          </a:ln>
        </p:spPr>
        <p:txBody>
          <a:bodyPr spcFirstLastPara="1" wrap="square" lIns="0" tIns="0" rIns="0" bIns="0" anchor="t" anchorCtr="0">
            <a:noAutofit/>
          </a:bodyPr>
          <a:lstStyle/>
          <a:p>
            <a:pPr marL="0" marR="0" lvl="0" indent="0" algn="l" rtl="0">
              <a:lnSpc>
                <a:spcPct val="125022"/>
              </a:lnSpc>
              <a:spcBef>
                <a:spcPts val="0"/>
              </a:spcBef>
              <a:spcAft>
                <a:spcPts val="0"/>
              </a:spcAft>
              <a:buNone/>
            </a:pPr>
            <a:r>
              <a:rPr lang="el-GR" sz="2250" b="1" dirty="0">
                <a:solidFill>
                  <a:srgbClr val="0C4DA2"/>
                </a:solidFill>
                <a:latin typeface="Bricolage Grotesque"/>
                <a:ea typeface="Bricolage Grotesque"/>
                <a:cs typeface="Bricolage Grotesque"/>
                <a:sym typeface="Bricolage Grotesque"/>
              </a:rPr>
              <a:t>Τα παιδιά μιμούνται τις συμπεριφορές των ενηλίκων.</a:t>
            </a:r>
            <a:endParaRPr sz="2250" dirty="0">
              <a:solidFill>
                <a:schemeClr val="dk1"/>
              </a:solidFill>
              <a:latin typeface="Arial"/>
              <a:ea typeface="Arial"/>
              <a:cs typeface="Arial"/>
              <a:sym typeface="Arial"/>
            </a:endParaRPr>
          </a:p>
        </p:txBody>
      </p:sp>
      <p:sp>
        <p:nvSpPr>
          <p:cNvPr id="220" name="Google Shape;220;p8"/>
          <p:cNvSpPr/>
          <p:nvPr/>
        </p:nvSpPr>
        <p:spPr>
          <a:xfrm>
            <a:off x="3227216" y="2211873"/>
            <a:ext cx="8456060" cy="1223251"/>
          </a:xfrm>
          <a:prstGeom prst="rect">
            <a:avLst/>
          </a:prstGeom>
          <a:noFill/>
          <a:ln>
            <a:noFill/>
          </a:ln>
        </p:spPr>
        <p:txBody>
          <a:bodyPr spcFirstLastPara="1" wrap="square" lIns="0" tIns="0" rIns="0" bIns="0" anchor="t" anchorCtr="0">
            <a:noAutofit/>
          </a:bodyPr>
          <a:lstStyle/>
          <a:p>
            <a:pPr marL="0" marR="0" lvl="0" indent="0" algn="l" rtl="0">
              <a:lnSpc>
                <a:spcPct val="121900"/>
              </a:lnSpc>
              <a:spcBef>
                <a:spcPts val="0"/>
              </a:spcBef>
              <a:spcAft>
                <a:spcPts val="0"/>
              </a:spcAft>
              <a:buNone/>
            </a:pPr>
            <a:r>
              <a:rPr lang="el-GR" sz="2000" dirty="0">
                <a:solidFill>
                  <a:srgbClr val="2A2828"/>
                </a:solidFill>
                <a:latin typeface="Inter"/>
                <a:ea typeface="Inter"/>
                <a:cs typeface="Inter"/>
                <a:sym typeface="Inter"/>
              </a:rPr>
              <a:t>Οι νέοι παρατηρούν και μιμούνται φυσικά τον τρόπο με τον οποίο οι ενήλικες διαχειρίζονται το άγχος, τις προκλήσεις και τις αποτυχίες. Όταν οι εκπαιδευτικοί και οι γονείς επιδεικνύουν υγιείς στρατηγικές αντιμετώπισης, τα παιδιά μαθαίνουν πολύτιμες δεξιότητες ανθεκτικότητας μέσω της μίμησης.</a:t>
            </a:r>
            <a:endParaRPr sz="2000" dirty="0">
              <a:solidFill>
                <a:schemeClr val="dk1"/>
              </a:solidFill>
              <a:latin typeface="Arial"/>
              <a:ea typeface="Arial"/>
              <a:cs typeface="Arial"/>
              <a:sym typeface="Arial"/>
            </a:endParaRPr>
          </a:p>
        </p:txBody>
      </p:sp>
      <p:sp>
        <p:nvSpPr>
          <p:cNvPr id="221" name="Google Shape;221;p8"/>
          <p:cNvSpPr/>
          <p:nvPr/>
        </p:nvSpPr>
        <p:spPr>
          <a:xfrm>
            <a:off x="5347400" y="4287974"/>
            <a:ext cx="5569129" cy="143349"/>
          </a:xfrm>
          <a:prstGeom prst="rect">
            <a:avLst/>
          </a:prstGeom>
          <a:noFill/>
          <a:ln>
            <a:noFill/>
          </a:ln>
        </p:spPr>
        <p:txBody>
          <a:bodyPr spcFirstLastPara="1" wrap="square" lIns="0" tIns="0" rIns="0" bIns="0" anchor="t" anchorCtr="0">
            <a:noAutofit/>
          </a:bodyPr>
          <a:lstStyle/>
          <a:p>
            <a:pPr marL="0" marR="0" lvl="0" indent="0" algn="l" rtl="0">
              <a:lnSpc>
                <a:spcPct val="125022"/>
              </a:lnSpc>
              <a:spcBef>
                <a:spcPts val="0"/>
              </a:spcBef>
              <a:spcAft>
                <a:spcPts val="0"/>
              </a:spcAft>
              <a:buNone/>
            </a:pPr>
            <a:r>
              <a:rPr lang="el-GR" sz="2250" b="1" dirty="0">
                <a:solidFill>
                  <a:srgbClr val="0C4DA2"/>
                </a:solidFill>
                <a:latin typeface="Bricolage Grotesque"/>
                <a:ea typeface="Bricolage Grotesque"/>
                <a:cs typeface="Bricolage Grotesque"/>
                <a:sym typeface="Bricolage Grotesque"/>
              </a:rPr>
              <a:t>Δημιουργία Ασφαλών Βάσεων</a:t>
            </a:r>
            <a:endParaRPr sz="2250" dirty="0">
              <a:solidFill>
                <a:schemeClr val="dk1"/>
              </a:solidFill>
              <a:latin typeface="Arial"/>
              <a:ea typeface="Arial"/>
              <a:cs typeface="Arial"/>
              <a:sym typeface="Arial"/>
            </a:endParaRPr>
          </a:p>
        </p:txBody>
      </p:sp>
      <p:sp>
        <p:nvSpPr>
          <p:cNvPr id="222" name="Google Shape;222;p8"/>
          <p:cNvSpPr/>
          <p:nvPr/>
        </p:nvSpPr>
        <p:spPr>
          <a:xfrm>
            <a:off x="4488873" y="4827243"/>
            <a:ext cx="7194403" cy="1223251"/>
          </a:xfrm>
          <a:prstGeom prst="rect">
            <a:avLst/>
          </a:prstGeom>
          <a:noFill/>
          <a:ln>
            <a:noFill/>
          </a:ln>
        </p:spPr>
        <p:txBody>
          <a:bodyPr spcFirstLastPara="1" wrap="square" lIns="0" tIns="0" rIns="0" bIns="0" anchor="t" anchorCtr="0">
            <a:noAutofit/>
          </a:bodyPr>
          <a:lstStyle/>
          <a:p>
            <a:pPr marL="0" marR="0" lvl="0" indent="0" algn="l" rtl="0">
              <a:lnSpc>
                <a:spcPct val="121900"/>
              </a:lnSpc>
              <a:spcBef>
                <a:spcPts val="0"/>
              </a:spcBef>
              <a:spcAft>
                <a:spcPts val="0"/>
              </a:spcAft>
              <a:buNone/>
            </a:pPr>
            <a:r>
              <a:rPr lang="el-GR" sz="2000" dirty="0">
                <a:solidFill>
                  <a:srgbClr val="2A2828"/>
                </a:solidFill>
                <a:latin typeface="Inter"/>
                <a:ea typeface="Inter"/>
                <a:cs typeface="Inter"/>
                <a:sym typeface="Inter"/>
              </a:rPr>
              <a:t>Οι ανθεκτικοί εκπαιδευτικοί και γονείς δημιουργούν ασφαλείς συναισθηματικές βάσεις που επιτρέπουν στα παιδιά να εξερευνούν, να αναλαμβάνουν ρίσκα και να ανακάμπτουν από τις αποτυχίες. Αυτή η ασφάλεια είναι θεμελιώδης για την υγιή ανάπτυξη και τη μάθηση.</a:t>
            </a:r>
            <a:r>
              <a:rPr lang="en-US" sz="2000" dirty="0">
                <a:solidFill>
                  <a:srgbClr val="2A2828"/>
                </a:solidFill>
                <a:latin typeface="Inter"/>
                <a:ea typeface="Inter"/>
                <a:cs typeface="Inter"/>
                <a:sym typeface="Inter"/>
              </a:rPr>
              <a:t>.</a:t>
            </a:r>
            <a:endParaRPr sz="2000" dirty="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grpSp>
        <p:nvGrpSpPr>
          <p:cNvPr id="227" name="Google Shape;227;p9"/>
          <p:cNvGrpSpPr/>
          <p:nvPr/>
        </p:nvGrpSpPr>
        <p:grpSpPr>
          <a:xfrm>
            <a:off x="0" y="0"/>
            <a:ext cx="12271248" cy="6858000"/>
            <a:chOff x="0" y="0"/>
            <a:chExt cx="12271248" cy="6858000"/>
          </a:xfrm>
        </p:grpSpPr>
        <p:sp>
          <p:nvSpPr>
            <p:cNvPr id="228" name="Google Shape;228;p9"/>
            <p:cNvSpPr/>
            <p:nvPr/>
          </p:nvSpPr>
          <p:spPr>
            <a:xfrm>
              <a:off x="0" y="0"/>
              <a:ext cx="12271248" cy="6858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9" name="Google Shape;229;p9"/>
            <p:cNvSpPr/>
            <p:nvPr/>
          </p:nvSpPr>
          <p:spPr>
            <a:xfrm>
              <a:off x="39624" y="0"/>
              <a:ext cx="12192000" cy="685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t="-4345" b="-29269"/>
              </a:stretch>
            </a:blipFill>
            <a:ln>
              <a:noFill/>
            </a:ln>
          </p:spPr>
          <p:txBody>
            <a:bodyPr spcFirstLastPara="1" wrap="square" lIns="60950" tIns="30450" rIns="60950" bIns="30450"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
        <p:nvSpPr>
          <p:cNvPr id="230" name="Google Shape;230;p9"/>
          <p:cNvSpPr txBox="1"/>
          <p:nvPr/>
        </p:nvSpPr>
        <p:spPr>
          <a:xfrm>
            <a:off x="811943" y="1306005"/>
            <a:ext cx="9892293" cy="4702785"/>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chemeClr val="dk1"/>
              </a:buClr>
              <a:buSzPts val="2400"/>
              <a:buFont typeface="Arial"/>
              <a:buNone/>
            </a:pPr>
            <a:r>
              <a:rPr lang="el-GR" sz="2000" dirty="0">
                <a:solidFill>
                  <a:schemeClr val="dk1"/>
                </a:solidFill>
                <a:latin typeface="Arial"/>
                <a:ea typeface="Arial"/>
                <a:cs typeface="Arial"/>
                <a:sym typeface="Arial"/>
              </a:rPr>
              <a:t>Η παραπληροφόρηση στοχεύει στην εκμετάλλευση ευαλωτοτήτων: συναισθηματικών ερεθισμάτων, αβεβαιότητας, γνωστικής υπερφόρτωσης και κοινωνικής εμπιστοσύνης.</a:t>
            </a:r>
            <a:endParaRPr lang="en-GB" sz="2000" dirty="0">
              <a:solidFill>
                <a:schemeClr val="dk1"/>
              </a:solidFill>
              <a:latin typeface="Arial"/>
              <a:ea typeface="Arial"/>
              <a:cs typeface="Arial"/>
              <a:sym typeface="Arial"/>
            </a:endParaRPr>
          </a:p>
          <a:p>
            <a:pPr marL="0" marR="0" lvl="0" indent="0" algn="l" rtl="0">
              <a:lnSpc>
                <a:spcPct val="107000"/>
              </a:lnSpc>
              <a:spcBef>
                <a:spcPts val="0"/>
              </a:spcBef>
              <a:spcAft>
                <a:spcPts val="0"/>
              </a:spcAft>
              <a:buClr>
                <a:schemeClr val="dk1"/>
              </a:buClr>
              <a:buSzPts val="2400"/>
              <a:buFont typeface="Arial"/>
              <a:buNone/>
            </a:pPr>
            <a:endParaRPr lang="en-GB" sz="2000" dirty="0">
              <a:solidFill>
                <a:schemeClr val="dk1"/>
              </a:solidFill>
            </a:endParaRPr>
          </a:p>
          <a:p>
            <a:pPr marL="0" marR="0" lvl="0" indent="0" algn="l" rtl="0">
              <a:lnSpc>
                <a:spcPct val="107000"/>
              </a:lnSpc>
              <a:spcBef>
                <a:spcPts val="0"/>
              </a:spcBef>
              <a:spcAft>
                <a:spcPts val="0"/>
              </a:spcAft>
              <a:buClr>
                <a:schemeClr val="dk1"/>
              </a:buClr>
              <a:buSzPts val="2400"/>
              <a:buFont typeface="Arial"/>
              <a:buNone/>
            </a:pPr>
            <a:r>
              <a:rPr lang="el-GR" sz="2000" dirty="0">
                <a:solidFill>
                  <a:schemeClr val="dk1"/>
                </a:solidFill>
                <a:latin typeface="Arial"/>
                <a:ea typeface="Arial"/>
                <a:cs typeface="Arial"/>
                <a:sym typeface="Arial"/>
              </a:rPr>
              <a:t>Η ανθεκτικότητα λειτουργεί ως αντίβαρο, ενισχύοντας την ατομική και συλλογική ικανότητα να παύουμε, να αμφισβητούμε, να προσαρμοζόμαστε και να διατηρούμε την ακεραιότητά μας.</a:t>
            </a:r>
            <a:endParaRPr lang="en-GB" sz="2000" dirty="0">
              <a:solidFill>
                <a:schemeClr val="dk1"/>
              </a:solidFill>
              <a:latin typeface="Arial"/>
              <a:ea typeface="Arial"/>
              <a:cs typeface="Arial"/>
              <a:sym typeface="Arial"/>
            </a:endParaRPr>
          </a:p>
          <a:p>
            <a:pPr marL="0" marR="0" lvl="0" indent="0" algn="l" rtl="0">
              <a:lnSpc>
                <a:spcPct val="107000"/>
              </a:lnSpc>
              <a:spcBef>
                <a:spcPts val="0"/>
              </a:spcBef>
              <a:spcAft>
                <a:spcPts val="0"/>
              </a:spcAft>
              <a:buClr>
                <a:schemeClr val="dk1"/>
              </a:buClr>
              <a:buSzPts val="2400"/>
              <a:buFont typeface="Arial"/>
              <a:buNone/>
            </a:pPr>
            <a:endParaRPr lang="en-GB" sz="2000" dirty="0">
              <a:solidFill>
                <a:schemeClr val="dk1"/>
              </a:solidFill>
            </a:endParaRPr>
          </a:p>
          <a:p>
            <a:pPr marL="0" marR="0" lvl="0" indent="0" algn="l" rtl="0">
              <a:lnSpc>
                <a:spcPct val="107000"/>
              </a:lnSpc>
              <a:spcBef>
                <a:spcPts val="0"/>
              </a:spcBef>
              <a:spcAft>
                <a:spcPts val="0"/>
              </a:spcAft>
              <a:buClr>
                <a:schemeClr val="dk1"/>
              </a:buClr>
              <a:buSzPts val="2400"/>
              <a:buFont typeface="Arial"/>
              <a:buNone/>
            </a:pPr>
            <a:r>
              <a:rPr lang="el-GR" sz="2000" dirty="0">
                <a:solidFill>
                  <a:schemeClr val="dk1"/>
                </a:solidFill>
                <a:latin typeface="Arial"/>
                <a:ea typeface="Arial"/>
                <a:cs typeface="Arial"/>
                <a:sym typeface="Arial"/>
              </a:rPr>
              <a:t>Στο εκπαιδευτικό πλαίσιο, οι εκπαιδευτικοί αντιμετωπίζουν:</a:t>
            </a:r>
            <a:endParaRPr lang="en-GB" sz="2000" dirty="0">
              <a:solidFill>
                <a:schemeClr val="dk1"/>
              </a:solidFill>
              <a:latin typeface="Arial"/>
              <a:ea typeface="Arial"/>
              <a:cs typeface="Arial"/>
              <a:sym typeface="Arial"/>
            </a:endParaRPr>
          </a:p>
          <a:p>
            <a:pPr marL="342900" marR="0" lvl="0" indent="-342900" algn="l" rtl="0">
              <a:lnSpc>
                <a:spcPct val="107000"/>
              </a:lnSpc>
              <a:spcBef>
                <a:spcPts val="0"/>
              </a:spcBef>
              <a:spcAft>
                <a:spcPts val="0"/>
              </a:spcAft>
              <a:buClr>
                <a:schemeClr val="dk1"/>
              </a:buClr>
              <a:buSzPts val="2400"/>
              <a:buFont typeface="Arial" panose="020B0604020202020204" pitchFamily="34" charset="0"/>
              <a:buChar char="•"/>
            </a:pPr>
            <a:r>
              <a:rPr lang="el-GR" sz="2000" dirty="0">
                <a:solidFill>
                  <a:schemeClr val="dk1"/>
                </a:solidFill>
                <a:latin typeface="Arial"/>
                <a:ea typeface="Arial"/>
                <a:cs typeface="Arial"/>
                <a:sym typeface="Arial"/>
              </a:rPr>
              <a:t>Επαναλαμβανόμενη έκθεση σε αντιφατικές αφηγήσειςΠίεση για άμεση ή αυθεντική ανταπόκριση</a:t>
            </a:r>
            <a:endParaRPr lang="en-GB" sz="2000" dirty="0">
              <a:solidFill>
                <a:schemeClr val="dk1"/>
              </a:solidFill>
              <a:latin typeface="Arial"/>
              <a:ea typeface="Arial"/>
              <a:cs typeface="Arial"/>
              <a:sym typeface="Arial"/>
            </a:endParaRPr>
          </a:p>
          <a:p>
            <a:pPr marL="342900" marR="0" lvl="0" indent="-342900" algn="l" rtl="0">
              <a:lnSpc>
                <a:spcPct val="107000"/>
              </a:lnSpc>
              <a:spcBef>
                <a:spcPts val="0"/>
              </a:spcBef>
              <a:spcAft>
                <a:spcPts val="0"/>
              </a:spcAft>
              <a:buClr>
                <a:schemeClr val="dk1"/>
              </a:buClr>
              <a:buSzPts val="2400"/>
              <a:buFont typeface="Arial" panose="020B0604020202020204" pitchFamily="34" charset="0"/>
              <a:buChar char="•"/>
            </a:pPr>
            <a:r>
              <a:rPr lang="el-GR" sz="2000" dirty="0">
                <a:solidFill>
                  <a:schemeClr val="dk1"/>
                </a:solidFill>
                <a:latin typeface="Arial"/>
                <a:ea typeface="Arial"/>
                <a:cs typeface="Arial"/>
                <a:sym typeface="Arial"/>
              </a:rPr>
              <a:t>Μαθητές που ενδέχεται να εισάγουν παραπλανητικό περιεχόμενο στην τάξη</a:t>
            </a:r>
            <a:endParaRPr lang="en-GB" sz="2000" dirty="0">
              <a:solidFill>
                <a:schemeClr val="dk1"/>
              </a:solidFill>
              <a:latin typeface="Arial"/>
              <a:ea typeface="Arial"/>
              <a:cs typeface="Arial"/>
              <a:sym typeface="Arial"/>
            </a:endParaRPr>
          </a:p>
          <a:p>
            <a:pPr marL="342900" marR="0" lvl="0" indent="-342900" algn="l" rtl="0">
              <a:lnSpc>
                <a:spcPct val="107000"/>
              </a:lnSpc>
              <a:spcBef>
                <a:spcPts val="0"/>
              </a:spcBef>
              <a:spcAft>
                <a:spcPts val="0"/>
              </a:spcAft>
              <a:buClr>
                <a:schemeClr val="dk1"/>
              </a:buClr>
              <a:buSzPts val="2400"/>
              <a:buFont typeface="Arial" panose="020B0604020202020204" pitchFamily="34" charset="0"/>
              <a:buChar char="•"/>
            </a:pPr>
            <a:r>
              <a:rPr lang="el-GR" sz="2000" dirty="0">
                <a:solidFill>
                  <a:schemeClr val="dk1"/>
                </a:solidFill>
                <a:latin typeface="Arial"/>
                <a:ea typeface="Arial"/>
                <a:cs typeface="Arial"/>
                <a:sym typeface="Arial"/>
              </a:rPr>
              <a:t>Κοινότητες επηρεασμένες από πολωτικές ή χειριστικές πληροφορίες</a:t>
            </a:r>
            <a:endParaRPr lang="en-GB" sz="2000" dirty="0">
              <a:solidFill>
                <a:schemeClr val="dk1"/>
              </a:solidFill>
              <a:latin typeface="Arial"/>
              <a:ea typeface="Arial"/>
              <a:cs typeface="Arial"/>
              <a:sym typeface="Arial"/>
            </a:endParaRPr>
          </a:p>
          <a:p>
            <a:pPr marL="0" marR="0" lvl="0" indent="0" algn="l" rtl="0">
              <a:lnSpc>
                <a:spcPct val="107000"/>
              </a:lnSpc>
              <a:spcBef>
                <a:spcPts val="0"/>
              </a:spcBef>
              <a:spcAft>
                <a:spcPts val="0"/>
              </a:spcAft>
              <a:buClr>
                <a:schemeClr val="dk1"/>
              </a:buClr>
              <a:buSzPts val="2400"/>
              <a:buFont typeface="Arial"/>
              <a:buNone/>
            </a:pPr>
            <a:r>
              <a:rPr lang="el-GR" sz="2000" dirty="0">
                <a:solidFill>
                  <a:schemeClr val="dk1"/>
                </a:solidFill>
                <a:latin typeface="Arial"/>
                <a:ea typeface="Arial"/>
                <a:cs typeface="Arial"/>
                <a:sym typeface="Arial"/>
              </a:rPr>
              <a:t>Επομένως, η ανθεκτικότητα των εκπαιδευτικών αποτελεί θεμέλιο για την πλοήγηση σε αυτές τις εντάσεις χωρίς εξουθένωση, αμυντικότητα ή διάδοση παραπληροφόρησης.</a:t>
            </a:r>
            <a:endParaRPr sz="2000" dirty="0">
              <a:solidFill>
                <a:schemeClr val="dk1"/>
              </a:solidFill>
              <a:latin typeface="Arial"/>
              <a:ea typeface="Arial"/>
              <a:cs typeface="Arial"/>
              <a:sym typeface="Arial"/>
            </a:endParaRPr>
          </a:p>
        </p:txBody>
      </p:sp>
      <p:sp>
        <p:nvSpPr>
          <p:cNvPr id="231" name="Google Shape;231;p9"/>
          <p:cNvSpPr/>
          <p:nvPr/>
        </p:nvSpPr>
        <p:spPr>
          <a:xfrm>
            <a:off x="209065" y="-189770"/>
            <a:ext cx="11853118" cy="956050"/>
          </a:xfrm>
          <a:prstGeom prst="rect">
            <a:avLst/>
          </a:prstGeom>
          <a:noFill/>
          <a:ln>
            <a:noFill/>
          </a:ln>
        </p:spPr>
        <p:txBody>
          <a:bodyPr spcFirstLastPara="1" wrap="square" lIns="0" tIns="0" rIns="0" bIns="0" anchor="t" anchorCtr="0">
            <a:noAutofit/>
          </a:bodyPr>
          <a:lstStyle/>
          <a:p>
            <a:pPr marL="0" marR="0" lvl="0" indent="0" algn="l" rtl="0">
              <a:lnSpc>
                <a:spcPct val="124573"/>
              </a:lnSpc>
              <a:spcBef>
                <a:spcPts val="0"/>
              </a:spcBef>
              <a:spcAft>
                <a:spcPts val="0"/>
              </a:spcAft>
              <a:buNone/>
            </a:pPr>
            <a:r>
              <a:rPr lang="el-GR" sz="3813" b="1" dirty="0">
                <a:solidFill>
                  <a:srgbClr val="0C4DA2"/>
                </a:solidFill>
                <a:latin typeface="Bricolage Grotesque"/>
                <a:ea typeface="Bricolage Grotesque"/>
                <a:cs typeface="Bricolage Grotesque"/>
                <a:sym typeface="Bricolage Grotesque"/>
              </a:rPr>
              <a:t>Γιατί η Ανθεκτικότητα Έχει Σημασία σε Πλαίσιο Παραπληροφόρησης</a:t>
            </a:r>
            <a:endParaRPr sz="3813" dirty="0">
              <a:solidFill>
                <a:schemeClr val="dk1"/>
              </a:solidFill>
              <a:latin typeface="Arial"/>
              <a:ea typeface="Arial"/>
              <a:cs typeface="Arial"/>
              <a:sym typeface="Arial"/>
            </a:endParaRPr>
          </a:p>
        </p:txBody>
      </p:sp>
      <p:pic>
        <p:nvPicPr>
          <p:cNvPr id="232" name="Google Shape;232;p9"/>
          <p:cNvPicPr preferRelativeResize="0"/>
          <p:nvPr/>
        </p:nvPicPr>
        <p:blipFill rotWithShape="1">
          <a:blip r:embed="rId5">
            <a:alphaModFix/>
          </a:blip>
          <a:srcRect/>
          <a:stretch/>
        </p:blipFill>
        <p:spPr>
          <a:xfrm>
            <a:off x="10864837" y="5666282"/>
            <a:ext cx="1358004" cy="119171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1683</Words>
  <Application>Microsoft Office PowerPoint</Application>
  <PresentationFormat>Widescreen</PresentationFormat>
  <Paragraphs>141</Paragraphs>
  <Slides>17</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Calibri</vt:lpstr>
      <vt:lpstr>Bricolage Grotesque</vt:lpstr>
      <vt:lpstr>Arial</vt:lpstr>
      <vt:lpstr>Inter</vt:lpstr>
      <vt:lpstr>Bricolage Grotesque Light</vt:lpstr>
      <vt:lpstr>Play</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Ευγενία Παρτασή</dc:creator>
  <cp:lastModifiedBy>Author</cp:lastModifiedBy>
  <cp:revision>9</cp:revision>
  <dcterms:created xsi:type="dcterms:W3CDTF">2025-12-11T06:35:59Z</dcterms:created>
  <dcterms:modified xsi:type="dcterms:W3CDTF">2025-12-24T17:52:51Z</dcterms:modified>
</cp:coreProperties>
</file>